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301" r:id="rId5"/>
    <p:sldId id="259" r:id="rId6"/>
    <p:sldId id="260" r:id="rId7"/>
    <p:sldId id="261" r:id="rId8"/>
    <p:sldId id="278" r:id="rId9"/>
    <p:sldId id="277" r:id="rId10"/>
    <p:sldId id="262" r:id="rId11"/>
    <p:sldId id="263" r:id="rId12"/>
    <p:sldId id="264" r:id="rId13"/>
    <p:sldId id="289" r:id="rId14"/>
    <p:sldId id="265" r:id="rId15"/>
    <p:sldId id="267" r:id="rId16"/>
    <p:sldId id="27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291" r:id="rId27"/>
    <p:sldId id="290" r:id="rId28"/>
  </p:sldIdLst>
  <p:sldSz cx="9144000" cy="5143500" type="screen16x9"/>
  <p:notesSz cx="6858000" cy="9144000"/>
  <p:embeddedFontLst>
    <p:embeddedFont>
      <p:font typeface="에스코어 드림 3 Light" panose="020B0303030302020204" pitchFamily="34" charset="-127"/>
      <p:regular r:id="rId31"/>
    </p:embeddedFont>
    <p:embeddedFont>
      <p:font typeface="에스코어 드림 4 Regular" panose="020B0503030302020204" pitchFamily="34" charset="-127"/>
      <p:regular r:id="rId32"/>
    </p:embeddedFont>
    <p:embeddedFont>
      <p:font typeface="에스코어 드림 7 ExtraBold" panose="020B0803030302020204" pitchFamily="34" charset="-127"/>
      <p:bold r:id="rId33"/>
    </p:embeddedFont>
    <p:embeddedFont>
      <p:font typeface="타이포_쌍문동 B" panose="02020803020101020101" pitchFamily="18" charset="-127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C3FE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A37608-9518-467A-88D4-0C59A4560A16}">
  <a:tblStyle styleId="{0BA37608-9518-467A-88D4-0C59A4560A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73469" autoAdjust="0"/>
  </p:normalViewPr>
  <p:slideViewPr>
    <p:cSldViewPr snapToGrid="0">
      <p:cViewPr varScale="1">
        <p:scale>
          <a:sx n="108" d="100"/>
          <a:sy n="108" d="100"/>
        </p:scale>
        <p:origin x="1638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58EF267-3750-48EE-9772-A811C3D902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036264-C948-4FFE-8DAD-42774F1E8B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DDFCC-5E19-4FB5-BA5E-CFF59A49E85D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D83DB7-BF9F-4636-A825-222B25099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1233FA-9AED-478A-9F3A-A1E1DFF7BA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DB69E-0194-4E88-AA70-70FF69D0D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514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8662302"/>
      </p:ext>
    </p:extLst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최종 프로젝트 </a:t>
            </a:r>
            <a:r>
              <a:rPr lang="en-US" altLang="ko-KR" dirty="0"/>
              <a:t>6</a:t>
            </a:r>
            <a:r>
              <a:rPr lang="ko-KR" altLang="en-US" dirty="0"/>
              <a:t>조</a:t>
            </a:r>
            <a:r>
              <a:rPr lang="en-US" altLang="ko-KR" dirty="0"/>
              <a:t>, </a:t>
            </a:r>
            <a:r>
              <a:rPr lang="ko-KR" altLang="en-US" dirty="0" err="1"/>
              <a:t>파고북스의</a:t>
            </a:r>
            <a:r>
              <a:rPr lang="ko-KR" altLang="en-US" dirty="0"/>
              <a:t> </a:t>
            </a:r>
            <a:r>
              <a:rPr lang="en-US" altLang="ko-KR" dirty="0"/>
              <a:t>PPT</a:t>
            </a:r>
            <a:r>
              <a:rPr lang="ko-KR" altLang="en-US" dirty="0"/>
              <a:t>발표를 맡게 된 강하종 입니다</a:t>
            </a:r>
            <a:r>
              <a:rPr lang="en-US" altLang="ko-KR" dirty="0"/>
              <a:t>. </a:t>
            </a:r>
            <a:r>
              <a:rPr lang="ko-KR" altLang="en-US" dirty="0"/>
              <a:t>저희는 김희태님</a:t>
            </a:r>
            <a:r>
              <a:rPr lang="en-US" altLang="ko-KR" dirty="0"/>
              <a:t>, </a:t>
            </a:r>
            <a:r>
              <a:rPr lang="ko-KR" altLang="en-US" dirty="0" err="1"/>
              <a:t>신혜지님</a:t>
            </a:r>
            <a:r>
              <a:rPr lang="en-US" altLang="ko-KR" dirty="0"/>
              <a:t>, </a:t>
            </a:r>
            <a:r>
              <a:rPr lang="ko-KR" altLang="en-US" dirty="0" err="1"/>
              <a:t>이동곤님</a:t>
            </a:r>
            <a:r>
              <a:rPr lang="en-US" altLang="ko-KR" dirty="0"/>
              <a:t>, </a:t>
            </a:r>
            <a:r>
              <a:rPr lang="ko-KR" altLang="en-US" dirty="0"/>
              <a:t>장지원님</a:t>
            </a:r>
            <a:r>
              <a:rPr lang="en-US" altLang="ko-KR" dirty="0"/>
              <a:t>, </a:t>
            </a:r>
            <a:r>
              <a:rPr lang="ko-KR" altLang="en-US" dirty="0" err="1"/>
              <a:t>정다훈님과</a:t>
            </a:r>
            <a:r>
              <a:rPr lang="ko-KR" altLang="en-US" dirty="0"/>
              <a:t> 함께 개발하였습니다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1e7dce1c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1e7dce1c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 시스템 아키텍처입니다</a:t>
            </a:r>
            <a:r>
              <a:rPr lang="en-US" altLang="ko-KR" dirty="0"/>
              <a:t>. </a:t>
            </a:r>
            <a:r>
              <a:rPr lang="ko-KR" altLang="en-US" dirty="0"/>
              <a:t>이번 프로젝트에서 가장 중점적으로 염두 했던 부분은 직관적인 </a:t>
            </a:r>
            <a:r>
              <a:rPr lang="en-US" altLang="ko-KR" dirty="0"/>
              <a:t>UI</a:t>
            </a:r>
            <a:r>
              <a:rPr lang="ko-KR" altLang="en-US" dirty="0"/>
              <a:t>와 기능들을 통해 접근성과 편리성을 제공하는 것이었는데요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탑재된 기능들은 </a:t>
            </a:r>
            <a:r>
              <a:rPr lang="en-US" altLang="ko-KR" dirty="0"/>
              <a:t>OPEN API</a:t>
            </a:r>
            <a:r>
              <a:rPr lang="ko-KR" altLang="en-US" dirty="0"/>
              <a:t>를 사용하였기 때문에 별도의 로그인이 없어도 주요 기능들을 바로 사용할 수 있고요</a:t>
            </a:r>
            <a:r>
              <a:rPr lang="en-US" altLang="ko-KR" dirty="0"/>
              <a:t>, </a:t>
            </a:r>
            <a:r>
              <a:rPr lang="ko-KR" altLang="en-US" dirty="0"/>
              <a:t>소셜 로그인을 하게 되면 출력된 자료를 서버에 간단하게 저장할 수 있는 구조를 가지고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1e7dce1c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1e7dce1c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요구사항 명세서입니다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표에 기재된 요구사항은 구현된 기능에 해당하는 총 </a:t>
            </a:r>
            <a:r>
              <a:rPr lang="en-US" altLang="ko-KR" dirty="0"/>
              <a:t>5</a:t>
            </a:r>
            <a:r>
              <a:rPr lang="ko-KR" altLang="en-US" dirty="0"/>
              <a:t>가지이며</a:t>
            </a:r>
            <a:r>
              <a:rPr lang="en-US" altLang="ko-KR" dirty="0"/>
              <a:t>,</a:t>
            </a:r>
            <a:r>
              <a:rPr lang="ko-KR" altLang="en-US" dirty="0"/>
              <a:t> 네이버 </a:t>
            </a:r>
            <a:r>
              <a:rPr lang="ko-KR" altLang="en-US" dirty="0" err="1"/>
              <a:t>클로바</a:t>
            </a:r>
            <a:r>
              <a:rPr lang="ko-KR" altLang="en-US" dirty="0"/>
              <a:t> 및 해당 </a:t>
            </a:r>
            <a:r>
              <a:rPr lang="en-US" altLang="ko-KR" dirty="0"/>
              <a:t>API </a:t>
            </a:r>
            <a:r>
              <a:rPr lang="ko-KR" altLang="en-US" dirty="0"/>
              <a:t>개발 사이트에서 정의한 내용을 기반으로 하고 있습니다</a:t>
            </a:r>
            <a:r>
              <a:rPr lang="en-US" altLang="ko-KR" dirty="0"/>
              <a:t>. </a:t>
            </a:r>
            <a:r>
              <a:rPr lang="ko-KR" altLang="en-US" dirty="0"/>
              <a:t>자세한 사항은 배포해드린 발표 자료에서 확인해주시면 감사하겠습니다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1e7dce1c2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1e7dce1c2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 메뉴 구조입니다</a:t>
            </a:r>
            <a:r>
              <a:rPr lang="en-US" altLang="ko-KR" dirty="0"/>
              <a:t>. </a:t>
            </a:r>
            <a:r>
              <a:rPr lang="ko-KR" altLang="en-US" dirty="0"/>
              <a:t>저희 서비스는 로그인을 하지 않아도 변환 및 번역 기능들을 모두 사용할 수 있는데요</a:t>
            </a:r>
            <a:r>
              <a:rPr lang="en-US" altLang="ko-KR" dirty="0"/>
              <a:t>, </a:t>
            </a:r>
            <a:r>
              <a:rPr lang="ko-KR" altLang="en-US" dirty="0"/>
              <a:t>다만</a:t>
            </a:r>
            <a:r>
              <a:rPr lang="en-US" altLang="ko-KR" dirty="0"/>
              <a:t> </a:t>
            </a:r>
            <a:r>
              <a:rPr lang="ko-KR" altLang="en-US" dirty="0"/>
              <a:t>출력된 자료를 보관하기 위해서는 로그인을 해야 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그래서 상단에 표기된 메인 화면을 기준으로 좌측은 로그인을 하지 않았을 때 사용할 수 있는 메뉴 구조이고요</a:t>
            </a:r>
            <a:r>
              <a:rPr lang="en-US" altLang="ko-KR" dirty="0"/>
              <a:t>, </a:t>
            </a:r>
            <a:r>
              <a:rPr lang="ko-KR" altLang="en-US" dirty="0"/>
              <a:t>우측이 로그인을 했을 때 사용할 수 있는 메뉴 구조입니다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4ee5204d6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4ee5204d6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DB</a:t>
            </a:r>
            <a:r>
              <a:rPr lang="ko-KR" altLang="en-US" dirty="0"/>
              <a:t>설계입니다</a:t>
            </a:r>
            <a:r>
              <a:rPr lang="en-US" altLang="ko-KR" dirty="0"/>
              <a:t>. </a:t>
            </a:r>
            <a:r>
              <a:rPr lang="ko-KR" altLang="en-US" dirty="0"/>
              <a:t>각 테이블은 그림과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주요 특징은 </a:t>
            </a:r>
            <a:r>
              <a:rPr lang="ko-KR" altLang="en-US" dirty="0" err="1"/>
              <a:t>특정컬럼명</a:t>
            </a:r>
            <a:r>
              <a:rPr lang="en-US" altLang="ko-KR" dirty="0"/>
              <a:t>_NO </a:t>
            </a:r>
            <a:r>
              <a:rPr lang="ko-KR" altLang="en-US" dirty="0"/>
              <a:t>를 기본키로 가지고</a:t>
            </a:r>
            <a:r>
              <a:rPr lang="en-US" altLang="ko-KR" dirty="0"/>
              <a:t>, </a:t>
            </a:r>
            <a:r>
              <a:rPr lang="ko-KR" altLang="en-US" dirty="0"/>
              <a:t>변환기록 테이블은 </a:t>
            </a:r>
            <a:r>
              <a:rPr lang="en-US" altLang="ko-KR" dirty="0"/>
              <a:t>USER_NO</a:t>
            </a:r>
            <a:r>
              <a:rPr lang="ko-KR" altLang="en-US" dirty="0"/>
              <a:t>을 외래키로 가지는 점인데요</a:t>
            </a:r>
            <a:r>
              <a:rPr lang="en-US" altLang="ko-KR" dirty="0"/>
              <a:t>, </a:t>
            </a:r>
            <a:r>
              <a:rPr lang="ko-KR" altLang="en-US" dirty="0"/>
              <a:t>여기서 </a:t>
            </a:r>
            <a:r>
              <a:rPr lang="en-US" altLang="ko-KR" dirty="0"/>
              <a:t>TEXT </a:t>
            </a:r>
            <a:r>
              <a:rPr lang="ko-KR" altLang="en-US" dirty="0"/>
              <a:t>타입을 사용한 이유는 용량과 성능 측면 때문입니다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VARCHAR</a:t>
            </a:r>
            <a:r>
              <a:rPr lang="ko-KR" altLang="en-US" dirty="0"/>
              <a:t> 컬럼은 </a:t>
            </a:r>
            <a:r>
              <a:rPr lang="en-US" altLang="ko-KR" dirty="0"/>
              <a:t>64kB(</a:t>
            </a:r>
            <a:r>
              <a:rPr lang="ko-KR" altLang="en-US" dirty="0"/>
              <a:t>킬로바이트</a:t>
            </a:r>
            <a:r>
              <a:rPr lang="en-US" altLang="ko-KR" dirty="0"/>
              <a:t>)</a:t>
            </a:r>
            <a:r>
              <a:rPr lang="ko-KR" altLang="en-US" dirty="0"/>
              <a:t>까지 저장 할 수 있지만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다른 컬럼들과 모두 합친 용량이기 때문에 실제로는 </a:t>
            </a:r>
            <a:r>
              <a:rPr lang="en-US" altLang="ko-KR" dirty="0"/>
              <a:t>64kB</a:t>
            </a:r>
            <a:r>
              <a:rPr lang="ko-KR" altLang="en-US" dirty="0"/>
              <a:t>까지 저장할 수 없다는 점과</a:t>
            </a:r>
            <a:r>
              <a:rPr lang="en-US" altLang="ko-KR" dirty="0"/>
              <a:t>,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너무 큰 </a:t>
            </a:r>
            <a:r>
              <a:rPr lang="en-US" altLang="ko-KR" dirty="0"/>
              <a:t>VARCHAR </a:t>
            </a:r>
            <a:r>
              <a:rPr lang="ko-KR" altLang="en-US" dirty="0"/>
              <a:t>컬럼이 존재하는 경우 레코드가 무거워져 성능에 영향을 미칠 수 있다는 점을 고려하여 </a:t>
            </a:r>
            <a:r>
              <a:rPr lang="en-US" altLang="ko-KR" dirty="0"/>
              <a:t>TEXT </a:t>
            </a:r>
            <a:r>
              <a:rPr lang="ko-KR" altLang="en-US" dirty="0"/>
              <a:t>타입을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1e7dce1c2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1e7dce1c2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ERD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변환한 자료의 보관기능을 위한 </a:t>
            </a:r>
            <a:r>
              <a:rPr lang="en-US" altLang="ko-KR" dirty="0"/>
              <a:t>DB</a:t>
            </a:r>
            <a:r>
              <a:rPr lang="ko-KR" altLang="en-US" dirty="0"/>
              <a:t>의 객체 관계를 </a:t>
            </a:r>
            <a:r>
              <a:rPr lang="ko-KR" altLang="en-US" dirty="0" err="1"/>
              <a:t>다이어그램로</a:t>
            </a:r>
            <a:r>
              <a:rPr lang="ko-KR" altLang="en-US" dirty="0"/>
              <a:t> 표현해보았습니다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기본적인 사용자 테이블과 변환기록 보관 테이블로 구성하였고요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endParaRPr lang="ko-KR" alt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원본파일이 이미지 파일</a:t>
            </a:r>
            <a:r>
              <a:rPr lang="en-US" altLang="ko-KR" dirty="0">
                <a:solidFill>
                  <a:schemeClr val="dk1"/>
                </a:solidFill>
              </a:rPr>
              <a:t>(JPG, PNG, PDF, TIFF)</a:t>
            </a:r>
            <a:r>
              <a:rPr lang="ko-KR" altLang="en-US" dirty="0">
                <a:solidFill>
                  <a:schemeClr val="dk1"/>
                </a:solidFill>
              </a:rPr>
              <a:t>이고 결과파일이 </a:t>
            </a:r>
            <a:r>
              <a:rPr lang="en-US" altLang="ko-KR" dirty="0">
                <a:solidFill>
                  <a:schemeClr val="dk1"/>
                </a:solidFill>
              </a:rPr>
              <a:t>TEXT</a:t>
            </a:r>
            <a:r>
              <a:rPr lang="ko-KR" altLang="en-US" dirty="0">
                <a:solidFill>
                  <a:schemeClr val="dk1"/>
                </a:solidFill>
              </a:rPr>
              <a:t>인 경우 문서변환 테이블에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endParaRPr lang="ko-KR" alt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원본파일이 미디어 파일</a:t>
            </a:r>
            <a:r>
              <a:rPr lang="en-US" altLang="ko-KR" dirty="0">
                <a:solidFill>
                  <a:schemeClr val="dk1"/>
                </a:solidFill>
              </a:rPr>
              <a:t>(MP3, AAC, AC3, FLAC </a:t>
            </a:r>
            <a:r>
              <a:rPr lang="ko-KR" altLang="en-US" dirty="0">
                <a:solidFill>
                  <a:schemeClr val="dk1"/>
                </a:solidFill>
              </a:rPr>
              <a:t>등</a:t>
            </a:r>
            <a:r>
              <a:rPr lang="en-US" altLang="ko-KR" dirty="0">
                <a:solidFill>
                  <a:schemeClr val="dk1"/>
                </a:solidFill>
              </a:rPr>
              <a:t>)</a:t>
            </a:r>
            <a:r>
              <a:rPr lang="ko-KR" altLang="en-US" dirty="0">
                <a:solidFill>
                  <a:schemeClr val="dk1"/>
                </a:solidFill>
              </a:rPr>
              <a:t>이고 결과파일이 </a:t>
            </a:r>
            <a:r>
              <a:rPr lang="en-US" altLang="ko-KR" dirty="0">
                <a:solidFill>
                  <a:schemeClr val="dk1"/>
                </a:solidFill>
              </a:rPr>
              <a:t>TEXT</a:t>
            </a:r>
            <a:r>
              <a:rPr lang="ko-KR" altLang="en-US" dirty="0">
                <a:solidFill>
                  <a:schemeClr val="dk1"/>
                </a:solidFill>
              </a:rPr>
              <a:t>인 경우 매체변환 테이블에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endParaRPr lang="ko-KR" alt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원본파일이 </a:t>
            </a:r>
            <a:r>
              <a:rPr lang="en-US" altLang="ko-KR" dirty="0">
                <a:solidFill>
                  <a:schemeClr val="dk1"/>
                </a:solidFill>
              </a:rPr>
              <a:t>TEXT</a:t>
            </a:r>
            <a:r>
              <a:rPr lang="ko-KR" altLang="en-US" dirty="0">
                <a:solidFill>
                  <a:schemeClr val="dk1"/>
                </a:solidFill>
              </a:rPr>
              <a:t>이고 결과파일이 </a:t>
            </a:r>
            <a:r>
              <a:rPr lang="en-US" altLang="ko-KR" dirty="0">
                <a:solidFill>
                  <a:schemeClr val="dk1"/>
                </a:solidFill>
              </a:rPr>
              <a:t>TEXT</a:t>
            </a:r>
            <a:r>
              <a:rPr lang="ko-KR" altLang="en-US" dirty="0">
                <a:solidFill>
                  <a:schemeClr val="dk1"/>
                </a:solidFill>
              </a:rPr>
              <a:t>인 경우 번역 테이블에 저장됩니다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lang="ko-KR" altLang="en-US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4ee5204d6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4ee5204d6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테이블 명세서인데요</a:t>
            </a:r>
            <a:r>
              <a:rPr lang="en-US" altLang="ko-KR" dirty="0"/>
              <a:t>, </a:t>
            </a:r>
            <a:r>
              <a:rPr lang="ko-KR" altLang="en-US" dirty="0"/>
              <a:t>테이블을 전부 설명 드리기에는 시간이 조금 부족할 것 같아서 생략하도록 하겠습니다</a:t>
            </a:r>
            <a:r>
              <a:rPr lang="en-US" altLang="ko-KR" dirty="0"/>
              <a:t>. </a:t>
            </a:r>
            <a:r>
              <a:rPr lang="ko-KR" altLang="en-US" dirty="0"/>
              <a:t>부디 너른 양해를 부탁드리며</a:t>
            </a:r>
            <a:r>
              <a:rPr lang="en-US" altLang="ko-KR" dirty="0"/>
              <a:t>, </a:t>
            </a:r>
            <a:r>
              <a:rPr lang="ko-KR" altLang="en-US" dirty="0"/>
              <a:t>자세한 내용은 배포해드린 자료를 통해 확인해주시면 대단히 감사하겠습니다</a:t>
            </a:r>
            <a:r>
              <a:rPr lang="en-US" altLang="ko-KR" dirty="0"/>
              <a:t>. </a:t>
            </a:r>
            <a:r>
              <a:rPr lang="ko-KR" altLang="en-US" dirty="0"/>
              <a:t>그럼 배포해드린 자료의 </a:t>
            </a:r>
            <a:r>
              <a:rPr lang="en-US" altLang="ko-KR" dirty="0"/>
              <a:t>22</a:t>
            </a:r>
            <a:r>
              <a:rPr lang="ko-KR" altLang="en-US" dirty="0"/>
              <a:t>페이지로 이동하겠습니다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1e7dce1c2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1e7dce1c2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화면 구성 설계입니다</a:t>
            </a:r>
            <a:r>
              <a:rPr lang="en-US" altLang="ko-KR" dirty="0"/>
              <a:t>. </a:t>
            </a:r>
            <a:r>
              <a:rPr lang="ko-KR" altLang="en-US" dirty="0"/>
              <a:t>보이시는 페이지가 저희 </a:t>
            </a:r>
            <a:r>
              <a:rPr lang="ko-KR" altLang="en-US" dirty="0" err="1"/>
              <a:t>파고북스의</a:t>
            </a:r>
            <a:r>
              <a:rPr lang="ko-KR" altLang="en-US" dirty="0"/>
              <a:t> 메인 화면입니다</a:t>
            </a:r>
            <a:r>
              <a:rPr lang="en-US" altLang="ko-KR" dirty="0"/>
              <a:t>. </a:t>
            </a:r>
            <a:r>
              <a:rPr lang="ko-KR" altLang="en-US" dirty="0"/>
              <a:t>우측 상단에 클릭하면 로그인 </a:t>
            </a:r>
            <a:r>
              <a:rPr lang="ko-KR" altLang="en-US" dirty="0" err="1"/>
              <a:t>모달을</a:t>
            </a:r>
            <a:r>
              <a:rPr lang="ko-KR" altLang="en-US" dirty="0"/>
              <a:t> 띄워주는 아이콘이 있고요</a:t>
            </a:r>
            <a:r>
              <a:rPr lang="en-US" altLang="ko-KR" dirty="0"/>
              <a:t>, </a:t>
            </a:r>
            <a:r>
              <a:rPr lang="ko-KR" altLang="en-US" dirty="0"/>
              <a:t>화면 가운데에는 각 기능으로 이동할 수 있는 버튼이 위치하고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우측 상단의 아이콘을 클릭하면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1e7dce1c2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1e7dce1c2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23</a:t>
            </a:r>
            <a:r>
              <a:rPr lang="ko-KR" altLang="en-US" dirty="0"/>
              <a:t>페이지에서 보이시는 것과 같이 로그인 </a:t>
            </a:r>
            <a:r>
              <a:rPr lang="ko-KR" altLang="en-US" dirty="0" err="1"/>
              <a:t>모달이</a:t>
            </a:r>
            <a:r>
              <a:rPr lang="ko-KR" altLang="en-US" dirty="0"/>
              <a:t> 출력되고요</a:t>
            </a:r>
            <a:r>
              <a:rPr lang="en-US" altLang="ko-KR" dirty="0"/>
              <a:t>,</a:t>
            </a:r>
            <a:r>
              <a:rPr lang="ko-KR" altLang="en-US" dirty="0"/>
              <a:t> 소셜 로그인을 하실 수 있습니다</a:t>
            </a:r>
            <a:r>
              <a:rPr lang="en-US" altLang="ko-KR" dirty="0"/>
              <a:t>. </a:t>
            </a:r>
            <a:r>
              <a:rPr lang="ko-KR" altLang="en-US" dirty="0"/>
              <a:t>여기서 로그인을 하시게 되면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7741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1e7dce1c2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1e7dce1c2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24</a:t>
            </a:r>
            <a:r>
              <a:rPr lang="ko-KR" altLang="en-US" dirty="0"/>
              <a:t>페이지에서 보이시는 것과 같이 우측 상단 아이콘이 개인 프로필 이미지와</a:t>
            </a:r>
            <a:r>
              <a:rPr lang="en-US" altLang="ko-KR" dirty="0"/>
              <a:t>, </a:t>
            </a:r>
            <a:r>
              <a:rPr lang="ko-KR" altLang="en-US" dirty="0"/>
              <a:t>로그아웃 버튼으로 바뀐 것을 보실 수 있습니다</a:t>
            </a:r>
            <a:r>
              <a:rPr lang="en-US" altLang="ko-KR" dirty="0"/>
              <a:t>. </a:t>
            </a:r>
            <a:r>
              <a:rPr lang="ko-KR" altLang="en-US" dirty="0"/>
              <a:t>다음은 각 기능 페이지입니다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7370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1e7dce1c2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1e7dce1c2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문서변환 페이지 입니다</a:t>
            </a:r>
            <a:r>
              <a:rPr lang="en-US" altLang="ko-KR" dirty="0"/>
              <a:t>. </a:t>
            </a:r>
            <a:r>
              <a:rPr lang="ko-KR" altLang="en-US" dirty="0"/>
              <a:t>왼쪽은 텍스트 인식에 필요한 이미지를 가져오는 인풋 박스이고요</a:t>
            </a:r>
            <a:r>
              <a:rPr lang="en-US" altLang="ko-KR" dirty="0"/>
              <a:t>, </a:t>
            </a:r>
            <a:r>
              <a:rPr lang="ko-KR" altLang="en-US" dirty="0"/>
              <a:t>오른쪽은 인식한 텍스트를 출력해주고</a:t>
            </a:r>
            <a:r>
              <a:rPr lang="en-US" altLang="ko-KR" dirty="0"/>
              <a:t>, </a:t>
            </a:r>
            <a:r>
              <a:rPr lang="ko-KR" altLang="en-US" dirty="0"/>
              <a:t>번역까지 해주는 아웃풋 박스입니다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저장하기 버튼은 각각의 기능 페이지에서 로그인을 했을 때만 출력되고</a:t>
            </a:r>
            <a:r>
              <a:rPr lang="en-US" altLang="ko-KR" dirty="0"/>
              <a:t>, </a:t>
            </a:r>
            <a:r>
              <a:rPr lang="ko-KR" altLang="en-US" dirty="0"/>
              <a:t>로그인을 하지 않았을 때는 출력되지 않습니다</a:t>
            </a:r>
            <a:r>
              <a:rPr lang="en-US" altLang="ko-KR" dirty="0"/>
              <a:t>. </a:t>
            </a:r>
            <a:r>
              <a:rPr lang="ko-KR" altLang="en-US" dirty="0"/>
              <a:t>이후에 </a:t>
            </a:r>
            <a:r>
              <a:rPr lang="ko-KR" altLang="en-US" dirty="0" err="1"/>
              <a:t>설명드리는</a:t>
            </a:r>
            <a:r>
              <a:rPr lang="ko-KR" altLang="en-US" dirty="0"/>
              <a:t> 페이지에서도 모두 공통적으로 적용됩니다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6169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1e7dce1c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1e7dce1c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이번 발표의 목차입니다</a:t>
            </a:r>
            <a:r>
              <a:rPr lang="en-US" altLang="ko-KR" dirty="0"/>
              <a:t>. </a:t>
            </a:r>
            <a:r>
              <a:rPr lang="ko-KR" altLang="en-US" dirty="0"/>
              <a:t>순서는</a:t>
            </a:r>
            <a:r>
              <a:rPr lang="en-US" altLang="ko-KR" dirty="0"/>
              <a:t> </a:t>
            </a:r>
            <a:r>
              <a:rPr lang="ko-KR" altLang="en-US" dirty="0"/>
              <a:t>사전조사</a:t>
            </a:r>
            <a:r>
              <a:rPr lang="en-US" altLang="ko-KR" dirty="0"/>
              <a:t> </a:t>
            </a:r>
            <a:r>
              <a:rPr lang="ko-KR" altLang="en-US" dirty="0"/>
              <a:t>및 주제선정</a:t>
            </a:r>
            <a:r>
              <a:rPr lang="en-US" altLang="ko-KR" dirty="0"/>
              <a:t>, </a:t>
            </a:r>
            <a:r>
              <a:rPr lang="ko-KR" altLang="en-US" dirty="0"/>
              <a:t>개발일정</a:t>
            </a:r>
            <a:r>
              <a:rPr lang="en-US" altLang="ko-KR" dirty="0"/>
              <a:t> </a:t>
            </a:r>
            <a:r>
              <a:rPr lang="ko-KR" altLang="en-US" dirty="0"/>
              <a:t>및 역할분배</a:t>
            </a:r>
            <a:r>
              <a:rPr lang="en-US" altLang="ko-KR" dirty="0"/>
              <a:t>, </a:t>
            </a:r>
            <a:r>
              <a:rPr lang="ko-KR" altLang="en-US" dirty="0"/>
              <a:t>주요기술</a:t>
            </a:r>
            <a:r>
              <a:rPr lang="en-US" altLang="ko-KR" dirty="0"/>
              <a:t>, </a:t>
            </a:r>
            <a:r>
              <a:rPr lang="ko-KR" altLang="en-US" dirty="0"/>
              <a:t>시스템 아키텍처</a:t>
            </a:r>
            <a:r>
              <a:rPr lang="en-US" altLang="ko-KR" dirty="0"/>
              <a:t>, </a:t>
            </a:r>
            <a:r>
              <a:rPr lang="ko-KR" altLang="en-US" dirty="0"/>
              <a:t>요구사항 명세서</a:t>
            </a:r>
            <a:r>
              <a:rPr lang="en-US" altLang="ko-KR" dirty="0"/>
              <a:t>, </a:t>
            </a:r>
            <a:r>
              <a:rPr lang="ko-KR" altLang="en-US" dirty="0"/>
              <a:t>메뉴구조</a:t>
            </a:r>
            <a:r>
              <a:rPr lang="en-US" altLang="ko-KR" dirty="0"/>
              <a:t>, DB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배포환경</a:t>
            </a:r>
            <a:r>
              <a:rPr lang="en-US" altLang="ko-KR" dirty="0"/>
              <a:t>, </a:t>
            </a:r>
            <a:r>
              <a:rPr lang="ko-KR" altLang="en-US" dirty="0"/>
              <a:t>화면 구성 설계</a:t>
            </a:r>
            <a:r>
              <a:rPr lang="en-US" altLang="ko-KR" dirty="0"/>
              <a:t>, </a:t>
            </a:r>
            <a:r>
              <a:rPr lang="ko-KR" altLang="en-US" dirty="0"/>
              <a:t>프로젝트 시연 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1e7dce1c2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1e7dce1c2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음성변환 페이지입니다</a:t>
            </a:r>
            <a:r>
              <a:rPr lang="en-US" altLang="ko-KR" dirty="0"/>
              <a:t>. </a:t>
            </a:r>
            <a:r>
              <a:rPr lang="ko-KR" altLang="en-US" dirty="0"/>
              <a:t>화면 중앙의 상단에 위치한 박스가 음성으로 변환하고자 하는 텍스트를 입력하는 인풋 박스입니다</a:t>
            </a:r>
            <a:r>
              <a:rPr lang="en-US" altLang="ko-KR" dirty="0"/>
              <a:t>. </a:t>
            </a:r>
            <a:r>
              <a:rPr lang="ko-KR" altLang="en-US" dirty="0"/>
              <a:t>하단에는 음성 종류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볼륨을 선택할 수 있는 버튼과 변환 및 다운로드 버튼을 제공합니다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7721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1e7dce1c2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1e7dce1c2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매체번역 페이지입니다</a:t>
            </a:r>
            <a:r>
              <a:rPr lang="en-US" altLang="ko-KR" dirty="0"/>
              <a:t>. </a:t>
            </a:r>
            <a:r>
              <a:rPr lang="ko-KR" altLang="en-US" dirty="0"/>
              <a:t>왼쪽은 텍스트를 추출할 영상 또는 음성 파일을 가져오는 인풋 박스이고요</a:t>
            </a:r>
            <a:r>
              <a:rPr lang="en-US" altLang="ko-KR" dirty="0"/>
              <a:t>, </a:t>
            </a:r>
            <a:r>
              <a:rPr lang="ko-KR" altLang="en-US" dirty="0"/>
              <a:t>오른쪽은 인식한 텍스트를 출력해주고</a:t>
            </a:r>
            <a:r>
              <a:rPr lang="en-US" altLang="ko-KR" dirty="0"/>
              <a:t>, </a:t>
            </a:r>
            <a:r>
              <a:rPr lang="ko-KR" altLang="en-US" dirty="0"/>
              <a:t>번역까지 할 수 있는 아웃풋 박스입니다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5169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1e7dce1c2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1e7dce1c2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간단번역 페이지입니다</a:t>
            </a:r>
            <a:r>
              <a:rPr lang="en-US" altLang="ko-KR" dirty="0"/>
              <a:t>. </a:t>
            </a:r>
            <a:r>
              <a:rPr lang="ko-KR" altLang="en-US" dirty="0" err="1"/>
              <a:t>파파고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사용하였기 때문에 기능은 완벽하게 같습니다</a:t>
            </a:r>
            <a:r>
              <a:rPr lang="en-US" altLang="ko-KR" dirty="0"/>
              <a:t>. </a:t>
            </a:r>
            <a:r>
              <a:rPr lang="ko-KR" altLang="en-US" dirty="0"/>
              <a:t>왼쪽이 번역할 텍스트를 입력하는 인풋 박스</a:t>
            </a:r>
            <a:r>
              <a:rPr lang="en-US" altLang="ko-KR" dirty="0"/>
              <a:t>, </a:t>
            </a:r>
            <a:r>
              <a:rPr lang="ko-KR" altLang="en-US" dirty="0"/>
              <a:t>오른쪽이 번역된 텍스트가 출력되는 아웃풋 박스입니다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9229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1e7dce1c2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1e7dce1c2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보관함 화면입니다</a:t>
            </a:r>
            <a:r>
              <a:rPr lang="en-US" altLang="ko-KR" dirty="0"/>
              <a:t>. </a:t>
            </a:r>
            <a:r>
              <a:rPr lang="ko-KR" altLang="en-US" dirty="0"/>
              <a:t>로그인을 한 뒤 상단에 있는 각각의 보관함 메뉴를 선택하여 사용할 수 있습니다</a:t>
            </a:r>
            <a:r>
              <a:rPr lang="en-US" altLang="ko-KR" dirty="0"/>
              <a:t>. </a:t>
            </a:r>
            <a:r>
              <a:rPr lang="ko-KR" altLang="en-US" dirty="0"/>
              <a:t>로그인을 하지 않은 상태에서 보관함을 선택했을 경우</a:t>
            </a:r>
            <a:r>
              <a:rPr lang="en-US" altLang="ko-KR" dirty="0"/>
              <a:t>,</a:t>
            </a:r>
            <a:r>
              <a:rPr lang="ko-KR" altLang="en-US" dirty="0"/>
              <a:t> 로그인이 필요하다는 알림이 출력됩니다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5837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1e7dce1c2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1e7dce1c2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각 기능별 보관함 페이지 입니다</a:t>
            </a:r>
            <a:r>
              <a:rPr lang="en-US" altLang="ko-KR" dirty="0"/>
              <a:t>. </a:t>
            </a:r>
            <a:r>
              <a:rPr lang="ko-KR" altLang="en-US" dirty="0"/>
              <a:t>문서변환</a:t>
            </a:r>
            <a:r>
              <a:rPr lang="en-US" altLang="ko-KR" dirty="0"/>
              <a:t>, </a:t>
            </a:r>
            <a:r>
              <a:rPr lang="ko-KR" altLang="en-US" dirty="0"/>
              <a:t>음성변환</a:t>
            </a:r>
            <a:r>
              <a:rPr lang="en-US" altLang="ko-KR" dirty="0"/>
              <a:t>, </a:t>
            </a:r>
            <a:r>
              <a:rPr lang="ko-KR" altLang="en-US" dirty="0"/>
              <a:t>매체번역까지는 모두 같은 레이아웃을 적용하였습니다</a:t>
            </a:r>
            <a:r>
              <a:rPr lang="en-US" altLang="ko-KR" dirty="0"/>
              <a:t>. </a:t>
            </a:r>
            <a:r>
              <a:rPr lang="ko-KR" altLang="en-US" dirty="0"/>
              <a:t>저장한 자료는 카드 형식으로 보관되며</a:t>
            </a:r>
            <a:r>
              <a:rPr lang="en-US" altLang="ko-KR" dirty="0"/>
              <a:t>, </a:t>
            </a:r>
            <a:r>
              <a:rPr lang="ko-KR" altLang="en-US" dirty="0"/>
              <a:t>사용한 기능</a:t>
            </a:r>
            <a:r>
              <a:rPr lang="en-US" altLang="ko-KR" dirty="0"/>
              <a:t>, </a:t>
            </a:r>
            <a:r>
              <a:rPr lang="ko-KR" altLang="en-US" dirty="0"/>
              <a:t>변환 또는 번역한 날짜와 시간을 확인할 수 있고</a:t>
            </a:r>
            <a:r>
              <a:rPr lang="en-US" altLang="ko-KR" dirty="0"/>
              <a:t>, </a:t>
            </a:r>
            <a:r>
              <a:rPr lang="ko-KR" altLang="en-US" dirty="0"/>
              <a:t>텍스트 보기</a:t>
            </a:r>
            <a:r>
              <a:rPr lang="en-US" altLang="ko-KR" dirty="0"/>
              <a:t>, </a:t>
            </a:r>
            <a:r>
              <a:rPr lang="ko-KR" altLang="en-US" dirty="0"/>
              <a:t>다운로드</a:t>
            </a:r>
            <a:r>
              <a:rPr lang="en-US" altLang="ko-KR" dirty="0"/>
              <a:t>, </a:t>
            </a:r>
            <a:r>
              <a:rPr lang="ko-KR" altLang="en-US" dirty="0"/>
              <a:t>삭제 기능을 제공합니다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7836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1e7dce1c2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1e7dce1c2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간단번역 보관함 페이지입니다</a:t>
            </a:r>
            <a:r>
              <a:rPr lang="en-US" altLang="ko-KR" dirty="0"/>
              <a:t>. </a:t>
            </a:r>
            <a:r>
              <a:rPr lang="ko-KR" altLang="en-US" dirty="0"/>
              <a:t>저장한 자료가 카드형식으로 보관되는 것은 다른 보관함과 같지만</a:t>
            </a:r>
            <a:r>
              <a:rPr lang="en-US" altLang="ko-KR" dirty="0"/>
              <a:t>, </a:t>
            </a:r>
            <a:r>
              <a:rPr lang="ko-KR" altLang="en-US" dirty="0"/>
              <a:t>사용자의 편의를 위해 입력한 원문과</a:t>
            </a:r>
            <a:r>
              <a:rPr lang="en-US" altLang="ko-KR" dirty="0"/>
              <a:t>, </a:t>
            </a:r>
            <a:r>
              <a:rPr lang="ko-KR" altLang="en-US" dirty="0"/>
              <a:t>번역문을 함께 저장하는 것이 특징입니다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원문과 번역문 각각의 다운로드 기능을 제공합니다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7322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169c1c0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5169c1c0f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배포 환경입니다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호스팅 서버는 네이버 클라우드 </a:t>
            </a:r>
            <a:r>
              <a:rPr lang="ko-KR" altLang="en-US" dirty="0" err="1"/>
              <a:t>마이크로를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운영체제는 </a:t>
            </a:r>
            <a:r>
              <a:rPr lang="en-US" altLang="ko-KR" dirty="0"/>
              <a:t>CentOS 7.8, DBMS</a:t>
            </a:r>
            <a:r>
              <a:rPr lang="ko-KR" altLang="en-US" dirty="0"/>
              <a:t>는</a:t>
            </a:r>
            <a:r>
              <a:rPr lang="en-US" altLang="ko-KR" dirty="0"/>
              <a:t> MySQL 8.0 community-server </a:t>
            </a:r>
            <a:r>
              <a:rPr lang="ko-KR" altLang="en-US" dirty="0"/>
              <a:t>를 사용하였고요</a:t>
            </a:r>
            <a:r>
              <a:rPr lang="en-US" altLang="ko-KR" dirty="0"/>
              <a:t>, </a:t>
            </a:r>
            <a:r>
              <a:rPr lang="en-US" dirty="0"/>
              <a:t>JDK</a:t>
            </a:r>
            <a:r>
              <a:rPr lang="ko-KR" altLang="en-US" dirty="0"/>
              <a:t>는 </a:t>
            </a:r>
            <a:r>
              <a:rPr lang="en-US" altLang="ko-KR" dirty="0"/>
              <a:t>11</a:t>
            </a:r>
            <a:r>
              <a:rPr lang="ko-KR" altLang="en-US" dirty="0"/>
              <a:t>로 설치하였습니다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Spring</a:t>
            </a:r>
            <a:r>
              <a:rPr lang="ko-KR" altLang="en-US" dirty="0"/>
              <a:t>은 </a:t>
            </a:r>
            <a:r>
              <a:rPr lang="en-US" altLang="ko-KR" dirty="0"/>
              <a:t>jar</a:t>
            </a:r>
            <a:r>
              <a:rPr lang="ko-KR" altLang="en-US" dirty="0"/>
              <a:t>로 배포하여 내장 </a:t>
            </a:r>
            <a:r>
              <a:rPr lang="ko-KR" altLang="en-US" dirty="0" err="1"/>
              <a:t>톰캣으로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Vue</a:t>
            </a:r>
            <a:r>
              <a:rPr lang="ko-KR" altLang="en-US" dirty="0"/>
              <a:t>는 </a:t>
            </a:r>
            <a:r>
              <a:rPr lang="en-US" altLang="ko-KR" dirty="0"/>
              <a:t>Nginx 1.2 </a:t>
            </a:r>
            <a:r>
              <a:rPr lang="ko-KR" altLang="en-US" dirty="0"/>
              <a:t>버전을 사용하여 구축하였습니다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개발한 서비스는 오른쪽 도메인 주소를 통해서 직접 접속한 뒤에 테스트 해보실 수 있으며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시연 동영상 및 소스코드는 각각 유튜브</a:t>
            </a:r>
            <a:r>
              <a:rPr lang="en-US" altLang="ko-KR" dirty="0"/>
              <a:t> </a:t>
            </a:r>
            <a:r>
              <a:rPr lang="ko-KR" altLang="en-US" dirty="0"/>
              <a:t>또는</a:t>
            </a:r>
            <a:r>
              <a:rPr lang="en-US" altLang="ko-KR" dirty="0"/>
              <a:t> GitHub </a:t>
            </a:r>
            <a:r>
              <a:rPr lang="ko-KR" altLang="en-US" dirty="0"/>
              <a:t>주소를 통해서 확인하실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143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그럼 마지막으로 프로젝트 시연을 보여드리고</a:t>
            </a:r>
            <a:r>
              <a:rPr lang="en-US" altLang="ko-KR" dirty="0"/>
              <a:t> </a:t>
            </a:r>
            <a:r>
              <a:rPr lang="ko-KR" altLang="en-US" dirty="0"/>
              <a:t>발표를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프로젝트 시연 및 코드 설명은 팀장인 </a:t>
            </a:r>
            <a:r>
              <a:rPr lang="ko-KR" altLang="en-US" dirty="0" err="1"/>
              <a:t>정다훈님께서</a:t>
            </a:r>
            <a:r>
              <a:rPr lang="ko-KR" altLang="en-US" dirty="0"/>
              <a:t> </a:t>
            </a:r>
            <a:r>
              <a:rPr lang="ko-KR" altLang="en-US" dirty="0" err="1"/>
              <a:t>맡아주시겠습니다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4863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1e7dce1c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1e7dce1c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먼저 </a:t>
            </a:r>
            <a:r>
              <a:rPr lang="ko-KR" altLang="en-US" dirty="0" err="1"/>
              <a:t>사전조사입니다</a:t>
            </a:r>
            <a:r>
              <a:rPr lang="en-US" altLang="ko-KR" dirty="0"/>
              <a:t>.</a:t>
            </a:r>
            <a:r>
              <a:rPr lang="ko-KR" altLang="en-US" dirty="0"/>
              <a:t> 우리나라는 지난 약 </a:t>
            </a:r>
            <a:r>
              <a:rPr lang="en-US" altLang="ko-KR" dirty="0"/>
              <a:t>3</a:t>
            </a:r>
            <a:r>
              <a:rPr lang="ko-KR" altLang="en-US" dirty="0"/>
              <a:t>년 동안 코로나 </a:t>
            </a:r>
            <a:r>
              <a:rPr lang="ko-KR" altLang="en-US" dirty="0" err="1"/>
              <a:t>팬데믹으로</a:t>
            </a:r>
            <a:r>
              <a:rPr lang="ko-KR" altLang="en-US" dirty="0"/>
              <a:t> 인해 학생들의 교육과정 상당부분이 </a:t>
            </a:r>
            <a:r>
              <a:rPr lang="ko-KR" altLang="en-US" dirty="0" err="1"/>
              <a:t>비대면</a:t>
            </a:r>
            <a:r>
              <a:rPr lang="ko-KR" altLang="en-US" dirty="0"/>
              <a:t> 수업</a:t>
            </a:r>
            <a:r>
              <a:rPr lang="en-US" altLang="ko-KR" dirty="0"/>
              <a:t>, </a:t>
            </a:r>
            <a:r>
              <a:rPr lang="ko-KR" altLang="en-US" dirty="0"/>
              <a:t>즉 온라인 수업으로 전환하는 계기를 맞게 되었습니다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그러나</a:t>
            </a:r>
            <a:r>
              <a:rPr lang="en-US" altLang="ko-KR" dirty="0"/>
              <a:t> </a:t>
            </a:r>
            <a:r>
              <a:rPr lang="ko-KR" altLang="en-US" dirty="0"/>
              <a:t>급격하게 진행된 수업 플랫폼의 전환으로 인해서</a:t>
            </a:r>
            <a:r>
              <a:rPr lang="en-US" altLang="ko-KR" dirty="0"/>
              <a:t>,</a:t>
            </a:r>
            <a:r>
              <a:rPr lang="ko-KR" altLang="en-US" dirty="0"/>
              <a:t> 학교와 </a:t>
            </a:r>
            <a:r>
              <a:rPr lang="ko-KR" altLang="en-US" dirty="0" err="1"/>
              <a:t>비대면</a:t>
            </a:r>
            <a:r>
              <a:rPr lang="ko-KR" altLang="en-US" dirty="0"/>
              <a:t> 플랫폼 간에 다양한 문제들이 제기될 수 밖에 없었습니다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그래서 저희 조는 발생하고 있는 다양한 문제들 중에 </a:t>
            </a:r>
            <a:r>
              <a:rPr lang="ko-KR" altLang="en-US" dirty="0" err="1"/>
              <a:t>비대면</a:t>
            </a:r>
            <a:r>
              <a:rPr lang="ko-KR" altLang="en-US" dirty="0"/>
              <a:t> 수업자료의 문서화에 대한 부분에 집중해보기로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저희는 프로젝트 주제 선정에 앞서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비대면</a:t>
            </a:r>
            <a:r>
              <a:rPr lang="ko-KR" altLang="en-US" dirty="0"/>
              <a:t> 수업을 할 때의 어려운 점 대해 자체 설문을 진행하였는데요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학생들이 가지고 있는 자료를 필요에 따라 텍스트화나 번역을 해야 할 때 도움을 받을 수 있는 플랫폼이 부족하다는 답변을 들을 수 있었고요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이를 바탕으로 저희는 프로젝트명 </a:t>
            </a:r>
            <a:r>
              <a:rPr lang="ko-KR" altLang="en-US" dirty="0" err="1"/>
              <a:t>파고북스를</a:t>
            </a:r>
            <a:r>
              <a:rPr lang="ko-KR" altLang="en-US" dirty="0"/>
              <a:t> 기획하게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3228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1e7dce1c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1e7dce1c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err="1"/>
              <a:t>파고북스는</a:t>
            </a:r>
            <a:r>
              <a:rPr lang="ko-KR" altLang="en-US" dirty="0"/>
              <a:t> 자료의 변환 및 번역을 도와주는 </a:t>
            </a:r>
            <a:r>
              <a:rPr lang="en-US" altLang="ko-KR" dirty="0"/>
              <a:t>OCR, TTS, STT, </a:t>
            </a:r>
            <a:r>
              <a:rPr lang="ko-KR" altLang="en-US" dirty="0"/>
              <a:t>번역기 </a:t>
            </a:r>
            <a:r>
              <a:rPr lang="en-US" altLang="ko-KR" dirty="0"/>
              <a:t>API</a:t>
            </a:r>
            <a:r>
              <a:rPr lang="ko-KR" altLang="en-US" dirty="0"/>
              <a:t> 기능을 하나의 플랫폼에서 제공하는 서비스입니다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저희가 개발한 서비스는 사용자가 가지고 있는 자료들을 쉽게 문서화</a:t>
            </a:r>
            <a:r>
              <a:rPr lang="en-US" altLang="ko-KR" dirty="0"/>
              <a:t>, </a:t>
            </a:r>
            <a:r>
              <a:rPr lang="ko-KR" altLang="en-US" dirty="0"/>
              <a:t>또는 자료 변형을 할 수 있도록 돕고</a:t>
            </a:r>
            <a:r>
              <a:rPr lang="en-US" altLang="ko-KR" dirty="0"/>
              <a:t>, </a:t>
            </a:r>
            <a:r>
              <a:rPr lang="ko-KR" altLang="en-US" dirty="0"/>
              <a:t>번역기능을 제공하여 다국적 자료에도 대응할 수 있도록 했다는 것이 특징입니다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또한 타 서비스에서 번거롭게 여겨졌던 기능들을 최대한 배제하고</a:t>
            </a:r>
            <a:r>
              <a:rPr lang="en-US" altLang="ko-KR" dirty="0"/>
              <a:t>, </a:t>
            </a:r>
            <a:r>
              <a:rPr lang="ko-KR" altLang="en-US" dirty="0"/>
              <a:t>직관적인 구성을 통해 접근성과 편리성을 극대화하는 방향에 초점을 두고 개발하였습니다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1e7dce1c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1e7dce1c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저희 팀의 개발은 </a:t>
            </a: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일에 시작하여 지난 주인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25</a:t>
            </a:r>
            <a:r>
              <a:rPr lang="ko-KR" altLang="en-US" dirty="0"/>
              <a:t>일에 완료 되었습니다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일정은 해당 내용에서 큰 변동과 차질 없이 진행되었기 때문에</a:t>
            </a:r>
            <a:r>
              <a:rPr lang="en-US" altLang="ko-KR" dirty="0"/>
              <a:t>, </a:t>
            </a:r>
            <a:r>
              <a:rPr lang="ko-KR" altLang="en-US" dirty="0"/>
              <a:t>현재는 네이버 클라우드 및 카페</a:t>
            </a:r>
            <a:r>
              <a:rPr lang="en-US" altLang="ko-KR" dirty="0"/>
              <a:t>24</a:t>
            </a:r>
            <a:r>
              <a:rPr lang="ko-KR" altLang="en-US" dirty="0"/>
              <a:t>를 통해 배포를 완료한 상태입니다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1e7dce1c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1e7dce1c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앞선 일정에 대한 </a:t>
            </a:r>
            <a:r>
              <a:rPr lang="ko-KR" altLang="en-US" dirty="0" err="1"/>
              <a:t>간트</a:t>
            </a:r>
            <a:r>
              <a:rPr lang="ko-KR" altLang="en-US" dirty="0"/>
              <a:t> 차트이고요</a:t>
            </a:r>
            <a:r>
              <a:rPr lang="en-US" altLang="ko-KR" dirty="0"/>
              <a:t>, </a:t>
            </a:r>
            <a:r>
              <a:rPr lang="ko-KR" altLang="en-US" dirty="0"/>
              <a:t>일정을 도식화한 그래프이기 때문에 설명은 생략하도록 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사용할지 말지 피드백 필요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1e7dce1c2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1e7dce1c2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다음은 역할 분배입니다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 err="1"/>
              <a:t>정다훈님께서</a:t>
            </a:r>
            <a:r>
              <a:rPr lang="ko-KR" altLang="en-US" dirty="0"/>
              <a:t> 전체 팀장을 맡으시면서 총괄 및 </a:t>
            </a:r>
            <a:r>
              <a:rPr lang="en-US" altLang="ko-KR" dirty="0"/>
              <a:t>OCR</a:t>
            </a:r>
            <a:r>
              <a:rPr lang="ko-KR" altLang="en-US" dirty="0"/>
              <a:t>기능 개발을 </a:t>
            </a:r>
            <a:r>
              <a:rPr lang="ko-KR" altLang="en-US" dirty="0" err="1"/>
              <a:t>담당해주셨고요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장지원님께서 </a:t>
            </a:r>
            <a:r>
              <a:rPr lang="en-US" altLang="ko-KR" dirty="0"/>
              <a:t>TTS</a:t>
            </a:r>
            <a:r>
              <a:rPr lang="ko-KR" altLang="en-US" dirty="0"/>
              <a:t>기능 개발을 </a:t>
            </a:r>
            <a:r>
              <a:rPr lang="ko-KR" altLang="en-US" dirty="0" err="1"/>
              <a:t>담당해주셨고</a:t>
            </a:r>
            <a:r>
              <a:rPr lang="en-US" altLang="ko-KR" dirty="0"/>
              <a:t>, </a:t>
            </a:r>
            <a:r>
              <a:rPr lang="ko-KR" altLang="en-US" dirty="0"/>
              <a:t>김희태님께서 </a:t>
            </a:r>
            <a:r>
              <a:rPr lang="en-US" altLang="ko-KR" dirty="0"/>
              <a:t>STT</a:t>
            </a:r>
            <a:r>
              <a:rPr lang="ko-KR" altLang="en-US" dirty="0"/>
              <a:t>기능 개발을</a:t>
            </a:r>
            <a:r>
              <a:rPr lang="en-US" altLang="ko-KR" dirty="0"/>
              <a:t>, </a:t>
            </a:r>
            <a:r>
              <a:rPr lang="ko-KR" altLang="en-US" dirty="0" err="1"/>
              <a:t>이동곤님께서</a:t>
            </a:r>
            <a:r>
              <a:rPr lang="ko-KR" altLang="en-US" dirty="0"/>
              <a:t> </a:t>
            </a:r>
            <a:r>
              <a:rPr lang="ko-KR" altLang="en-US" dirty="0" err="1"/>
              <a:t>파파고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활용한 번역 기능 개발을 </a:t>
            </a:r>
            <a:r>
              <a:rPr lang="ko-KR" altLang="en-US" dirty="0" err="1"/>
              <a:t>담당해주셨습니다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저는 </a:t>
            </a:r>
            <a:r>
              <a:rPr lang="en-US" altLang="ko-KR" dirty="0"/>
              <a:t>vue.js</a:t>
            </a:r>
            <a:r>
              <a:rPr lang="ko-KR" altLang="en-US" dirty="0"/>
              <a:t>를 통한 프론트 엔드 개발 및 아이콘 디자인을</a:t>
            </a:r>
            <a:r>
              <a:rPr lang="en-US" altLang="ko-KR" dirty="0"/>
              <a:t> </a:t>
            </a:r>
            <a:r>
              <a:rPr lang="ko-KR" altLang="en-US" dirty="0"/>
              <a:t>담당하였고요</a:t>
            </a:r>
            <a:r>
              <a:rPr lang="en-US" altLang="ko-KR" dirty="0"/>
              <a:t>, </a:t>
            </a:r>
            <a:r>
              <a:rPr lang="ko-KR" altLang="en-US" dirty="0" err="1"/>
              <a:t>신혜지님께서는</a:t>
            </a:r>
            <a:r>
              <a:rPr lang="ko-KR" altLang="en-US" dirty="0"/>
              <a:t> 프로젝트 레이아웃 디자인 및</a:t>
            </a:r>
            <a:r>
              <a:rPr lang="en-US" altLang="ko-KR" dirty="0"/>
              <a:t>, </a:t>
            </a:r>
            <a:r>
              <a:rPr lang="ko-KR" altLang="en-US" dirty="0"/>
              <a:t>아이콘 디자인을 </a:t>
            </a:r>
            <a:r>
              <a:rPr lang="ko-KR" altLang="en-US" dirty="0" err="1"/>
              <a:t>담당해주셨습니다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1e7dce1c2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1e7dce1c2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다음으로는 저희 프로젝트에서 사용한 주요 기술들입니다</a:t>
            </a:r>
            <a:r>
              <a:rPr lang="en-US" altLang="ko-KR" dirty="0"/>
              <a:t>. </a:t>
            </a:r>
            <a:r>
              <a:rPr lang="ko-KR" altLang="en-US" dirty="0" err="1"/>
              <a:t>스프링부트와</a:t>
            </a:r>
            <a:r>
              <a:rPr lang="ko-KR" altLang="en-US" dirty="0"/>
              <a:t> </a:t>
            </a:r>
            <a:r>
              <a:rPr lang="en-US" altLang="ko-KR" dirty="0"/>
              <a:t>My SQL</a:t>
            </a:r>
            <a:r>
              <a:rPr lang="ko-KR" altLang="en-US" dirty="0"/>
              <a:t>을 활용하여 </a:t>
            </a:r>
            <a:r>
              <a:rPr lang="ko-KR" altLang="en-US" dirty="0" err="1"/>
              <a:t>백엔드를</a:t>
            </a:r>
            <a:r>
              <a:rPr lang="ko-KR" altLang="en-US" dirty="0"/>
              <a:t> 구성하였고요</a:t>
            </a:r>
            <a:r>
              <a:rPr lang="en-US" altLang="ko-KR" dirty="0"/>
              <a:t>, vue.js</a:t>
            </a:r>
            <a:r>
              <a:rPr lang="ko-KR" altLang="en-US" dirty="0"/>
              <a:t>를 이용하여 </a:t>
            </a:r>
            <a:r>
              <a:rPr lang="ko-KR" altLang="en-US" dirty="0" err="1"/>
              <a:t>프론트엔트를</a:t>
            </a:r>
            <a:r>
              <a:rPr lang="ko-KR" altLang="en-US" dirty="0"/>
              <a:t> 구현하였습니다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그리고 주요 변환 및 번역 기능에는 </a:t>
            </a:r>
            <a:r>
              <a:rPr lang="ko-KR" altLang="en-US" dirty="0" err="1"/>
              <a:t>클로바</a:t>
            </a:r>
            <a:r>
              <a:rPr lang="ko-KR" altLang="en-US" dirty="0"/>
              <a:t> </a:t>
            </a:r>
            <a:r>
              <a:rPr lang="en-US" altLang="ko-KR" dirty="0"/>
              <a:t>OCR, TTS, STT,</a:t>
            </a:r>
            <a:r>
              <a:rPr lang="ko-KR" altLang="en-US" dirty="0"/>
              <a:t> </a:t>
            </a:r>
            <a:r>
              <a:rPr lang="ko-KR" altLang="en-US" dirty="0" err="1"/>
              <a:t>파파고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활용하였습니다</a:t>
            </a:r>
            <a:r>
              <a:rPr lang="en-US" altLang="ko-KR" dirty="0"/>
              <a:t>. </a:t>
            </a:r>
            <a:r>
              <a:rPr lang="ko-KR" altLang="en-US" dirty="0"/>
              <a:t>또한 별도의 회원가입 기능 대신에</a:t>
            </a:r>
            <a:r>
              <a:rPr lang="en-US" altLang="ko-KR" dirty="0"/>
              <a:t>, </a:t>
            </a:r>
            <a:r>
              <a:rPr lang="ko-KR" altLang="en-US" dirty="0"/>
              <a:t>구글과 카카오의 소셜 로그인 </a:t>
            </a:r>
            <a:r>
              <a:rPr lang="en-US" altLang="ko-KR" dirty="0"/>
              <a:t>API</a:t>
            </a:r>
            <a:r>
              <a:rPr lang="ko-KR" altLang="en-US" dirty="0"/>
              <a:t>를 탑재하여서 회원가입 절차를 간소화 하였습니다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jpg"/><Relationship Id="rId7" Type="http://schemas.openxmlformats.org/officeDocument/2006/relationships/hyperlink" Target="https://github.com/dahun3013/BCPR3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ccRG8pZ7ZCU" TargetMode="External"/><Relationship Id="rId5" Type="http://schemas.openxmlformats.org/officeDocument/2006/relationships/hyperlink" Target="http://www.pagobooks.shop/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6587" y="155340"/>
            <a:ext cx="10470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DEDED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Digital Media to Text</a:t>
            </a:r>
            <a:endParaRPr lang="ko-KR" altLang="en-US" sz="700" dirty="0">
              <a:solidFill>
                <a:srgbClr val="DEDED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6588" y="4207602"/>
            <a:ext cx="23439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강하종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김희태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신혜지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이동곤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장지원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정다훈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588" y="2005078"/>
            <a:ext cx="4776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PAGOBOOKS</a:t>
            </a:r>
            <a:endParaRPr lang="ko-KR" altLang="en-US" sz="48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6588" y="155339"/>
            <a:ext cx="12987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err="1">
                <a:solidFill>
                  <a:srgbClr val="DEDED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MultiCampus</a:t>
            </a:r>
            <a:r>
              <a:rPr lang="en-US" altLang="ko-KR" sz="700" dirty="0">
                <a:solidFill>
                  <a:srgbClr val="DEDED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Final Project</a:t>
            </a:r>
            <a:endParaRPr lang="ko-KR" altLang="en-US" sz="700" dirty="0">
              <a:solidFill>
                <a:srgbClr val="DEDED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98970" y="155339"/>
            <a:ext cx="5004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DEDED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Team 6</a:t>
            </a:r>
            <a:endParaRPr lang="ko-KR" altLang="en-US" sz="700" dirty="0">
              <a:solidFill>
                <a:srgbClr val="DEDED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588" y="1728078"/>
            <a:ext cx="4776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당신의 자료를 손쉽게 번역하고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변환하고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저장해보세요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!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시스템 아키텍처</a:t>
            </a:r>
            <a:endParaRPr sz="1400" b="1" dirty="0">
              <a:solidFill>
                <a:srgbClr val="55C3F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cs typeface="Nanum Gothic"/>
              <a:sym typeface="Nanum Gothic"/>
            </a:endParaRPr>
          </a:p>
        </p:txBody>
      </p:sp>
      <p:pic>
        <p:nvPicPr>
          <p:cNvPr id="1026" name="Picture 2" descr="D:\Com4Rang\Downloads\smartph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474" y="2343906"/>
            <a:ext cx="757428" cy="7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Com4Rang\Downloads\monit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902" y="2343906"/>
            <a:ext cx="757428" cy="7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4572860" y="1251994"/>
            <a:ext cx="2842592" cy="3317573"/>
          </a:xfrm>
          <a:prstGeom prst="roundRect">
            <a:avLst/>
          </a:prstGeom>
          <a:noFill/>
          <a:ln>
            <a:solidFill>
              <a:srgbClr val="55C3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779131" y="1531590"/>
            <a:ext cx="2438400" cy="12783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779131" y="3033972"/>
            <a:ext cx="2438400" cy="12783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010886" y="2653314"/>
            <a:ext cx="23098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4010886" y="2758089"/>
            <a:ext cx="2143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03698" y="1970158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Client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77640" y="884583"/>
            <a:ext cx="1233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Web Server</a:t>
            </a:r>
            <a:endParaRPr lang="ko-KR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64847" y="1696899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음성</a:t>
            </a:r>
            <a:endParaRPr lang="en-US" altLang="ko-KR" sz="1100" dirty="0">
              <a:solidFill>
                <a:srgbClr val="55C3F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문서 변환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64846" y="2261177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</a:t>
            </a:r>
            <a:endParaRPr lang="en-US" altLang="ko-KR" sz="1100" dirty="0">
              <a:solidFill>
                <a:srgbClr val="55C3F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문서 변환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107659" y="1696899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문사</a:t>
            </a:r>
            <a:endParaRPr lang="en-US" altLang="ko-KR" sz="1100" dirty="0">
              <a:solidFill>
                <a:srgbClr val="55C3F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100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음성 변환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107659" y="2261177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문서번역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064049" y="3205752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STT</a:t>
            </a:r>
            <a:endParaRPr lang="ko-KR" altLang="en-US" sz="1100" dirty="0">
              <a:solidFill>
                <a:srgbClr val="55C3F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064048" y="3770030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OCR</a:t>
            </a:r>
            <a:endParaRPr lang="ko-KR" altLang="en-US" sz="1100" dirty="0">
              <a:solidFill>
                <a:srgbClr val="55C3F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106861" y="3205752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TTS</a:t>
            </a:r>
            <a:endParaRPr lang="ko-KR" altLang="en-US" sz="1100" dirty="0">
              <a:solidFill>
                <a:srgbClr val="55C3F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6106861" y="3770030"/>
            <a:ext cx="874643" cy="4118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PAPAGO</a:t>
            </a:r>
            <a:endParaRPr lang="ko-KR" altLang="en-US" sz="1100" dirty="0">
              <a:solidFill>
                <a:srgbClr val="55C3F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311C2E-C0CE-4C3D-AF31-DD8D0C330251}"/>
              </a:ext>
            </a:extLst>
          </p:cNvPr>
          <p:cNvSpPr/>
          <p:nvPr/>
        </p:nvSpPr>
        <p:spPr>
          <a:xfrm>
            <a:off x="408924" y="278610"/>
            <a:ext cx="540000" cy="36000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Google Shape;102;p20"/>
          <p:cNvGraphicFramePr/>
          <p:nvPr>
            <p:extLst>
              <p:ext uri="{D42A27DB-BD31-4B8C-83A1-F6EECF244321}">
                <p14:modId xmlns:p14="http://schemas.microsoft.com/office/powerpoint/2010/main" val="2944152051"/>
              </p:ext>
            </p:extLst>
          </p:nvPr>
        </p:nvGraphicFramePr>
        <p:xfrm>
          <a:off x="721298" y="908461"/>
          <a:ext cx="7627056" cy="3915675"/>
        </p:xfrm>
        <a:graphic>
          <a:graphicData uri="http://schemas.openxmlformats.org/drawingml/2006/table">
            <a:tbl>
              <a:tblPr>
                <a:noFill/>
                <a:tableStyleId>{0BA37608-9518-467A-88D4-0C59A4560A16}</a:tableStyleId>
              </a:tblPr>
              <a:tblGrid>
                <a:gridCol w="1479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7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3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요구사항</a:t>
                      </a:r>
                      <a:endParaRPr sz="9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내용</a:t>
                      </a:r>
                      <a:endParaRPr sz="9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8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로그인</a:t>
                      </a:r>
                      <a:endParaRPr sz="9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Email 과 Password 를 입력받는다.</a:t>
                      </a:r>
                      <a:endParaRPr sz="7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회원가입을 제공하지 않고 </a:t>
                      </a:r>
                      <a:r>
                        <a:rPr lang="ko-KR" altLang="en-US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구글</a:t>
                      </a:r>
                      <a:r>
                        <a:rPr lang="en-US" altLang="ko-KR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카카오</a:t>
                      </a:r>
                      <a:r>
                        <a:rPr lang="ko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로그인 API 를 사용한다.</a:t>
                      </a:r>
                      <a:endParaRPr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88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문서변환</a:t>
                      </a:r>
                      <a:endParaRPr sz="9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이미지를 업로드 받는다.</a:t>
                      </a:r>
                      <a:endParaRPr sz="7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확장자 JPG, PNG, PDF, TIFF 를 허용한다.</a:t>
                      </a:r>
                      <a:endParaRPr sz="7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이미지 파일 </a:t>
                      </a:r>
                      <a:r>
                        <a:rPr lang="ko-KR" altLang="en-US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사이즈는 </a:t>
                      </a:r>
                      <a:r>
                        <a:rPr lang="en-US" altLang="ko-KR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20MB </a:t>
                      </a:r>
                      <a:r>
                        <a:rPr lang="ko-KR" altLang="en-US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까지 허용한다</a:t>
                      </a:r>
                      <a:r>
                        <a:rPr lang="en-US" altLang="ko-KR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-KR" altLang="en-US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인식 언어는 한국어</a:t>
                      </a:r>
                      <a:r>
                        <a:rPr lang="en-US" altLang="ko-KR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영어</a:t>
                      </a:r>
                      <a:r>
                        <a:rPr lang="en-US" altLang="ko-KR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일본어로 제한된다</a:t>
                      </a:r>
                      <a:r>
                        <a:rPr lang="en-US" altLang="ko-KR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필기체일 경우 인식 언어는 한국어, 일본어이다.</a:t>
                      </a:r>
                      <a:endParaRPr sz="7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다운로드 및 미리보기를 지원한다.</a:t>
                      </a:r>
                      <a:endParaRPr sz="7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113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음성변환</a:t>
                      </a:r>
                      <a:endParaRPr sz="9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변환할 텍스트를 입력한다.</a:t>
                      </a:r>
                      <a:endParaRPr sz="7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확장자 MP3, WAV</a:t>
                      </a:r>
                      <a:endParaRPr sz="7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65개의 Speaker 중 택한다.</a:t>
                      </a:r>
                      <a:endParaRPr sz="7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변환 가능 언어는 한국어, 영어, 일본어, 중국어, 대만어, 스페인어로 총 6개이다.</a:t>
                      </a:r>
                      <a:endParaRPr sz="7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음성 볼륨, 속도 조절이 가능하다 -5 ~ 5  *정수값</a:t>
                      </a:r>
                      <a:endParaRPr sz="7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음성 감정 조절이 가능하다 0 ~ 2 (기본 0, 어두운 1, 밝은 2)</a:t>
                      </a:r>
                      <a:endParaRPr sz="7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다운로드 및 미리듣기를 지원한다.</a:t>
                      </a:r>
                      <a:endParaRPr sz="7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66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매체변환</a:t>
                      </a:r>
                      <a:endParaRPr sz="9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텍스트로 입력받을 파일을 업로드한다</a:t>
                      </a:r>
                      <a:endParaRPr sz="7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확장자는 MP3, AAC ,AC3, OGG , FLAC , WAV</a:t>
                      </a:r>
                      <a:endParaRPr sz="7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인식 언어는 한국어, 일본어 , 중국어 , 영어이다.</a:t>
                      </a:r>
                      <a:endParaRPr sz="7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최대 12MB의 용량 , 시간은 60초로 제한된다.</a:t>
                      </a:r>
                      <a:endParaRPr sz="7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7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다운로드 및 미리보기를 지원한다.</a:t>
                      </a:r>
                      <a:endParaRPr sz="7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66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간단번역</a:t>
                      </a:r>
                      <a:endParaRPr sz="9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변환할 텍스트를 입력한다.</a:t>
                      </a:r>
                      <a:endParaRPr sz="7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확장자 .txt</a:t>
                      </a:r>
                      <a:endParaRPr sz="7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변환 가능 언어는 한국어, 영어, 중국어, 일본어로 총 4개이다.</a:t>
                      </a:r>
                      <a:endParaRPr sz="7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1회 권장 최대 </a:t>
                      </a:r>
                      <a:r>
                        <a:rPr lang="en-US" altLang="ko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r>
                        <a:rPr lang="ko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0,000자를 지원한다</a:t>
                      </a:r>
                      <a:endParaRPr sz="7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457200" lvl="0" indent="-2794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AutoNum type="arabicPeriod"/>
                      </a:pPr>
                      <a:r>
                        <a:rPr lang="ko" sz="700" dirty="0">
                          <a:solidFill>
                            <a:schemeClr val="dk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다운로드 및 미리보기를 지원한다.</a:t>
                      </a:r>
                      <a:endParaRPr sz="700" dirty="0">
                        <a:solidFill>
                          <a:schemeClr val="dk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요구사항 명세서</a:t>
            </a:r>
            <a:endParaRPr sz="1400" b="1" dirty="0">
              <a:solidFill>
                <a:srgbClr val="55C3F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cs typeface="Nanum Gothic"/>
              <a:sym typeface="Nanum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C9645B-689E-4EFD-AB76-5F07085B1E9B}"/>
              </a:ext>
            </a:extLst>
          </p:cNvPr>
          <p:cNvSpPr/>
          <p:nvPr/>
        </p:nvSpPr>
        <p:spPr>
          <a:xfrm>
            <a:off x="408924" y="278610"/>
            <a:ext cx="540000" cy="36000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092" y="904841"/>
            <a:ext cx="6320432" cy="35798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메뉴 구조</a:t>
            </a: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Nanum Gothic"/>
              <a:sym typeface="Nanum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F46F0D-A073-4175-948B-3B369678327F}"/>
              </a:ext>
            </a:extLst>
          </p:cNvPr>
          <p:cNvSpPr/>
          <p:nvPr/>
        </p:nvSpPr>
        <p:spPr>
          <a:xfrm>
            <a:off x="408924" y="278610"/>
            <a:ext cx="540000" cy="36000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5040334" y="239294"/>
            <a:ext cx="3889189" cy="4664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rgbClr val="3335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USER</a:t>
            </a:r>
            <a:endParaRPr sz="950" dirty="0">
              <a:solidFill>
                <a:srgbClr val="333538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333538"/>
              </a:buClr>
              <a:buSzPts val="850"/>
              <a:buAutoNum type="arabicPeriod"/>
            </a:pPr>
            <a:r>
              <a:rPr lang="ko" sz="850" dirty="0">
                <a:solidFill>
                  <a:srgbClr val="333538"/>
                </a:solidFill>
              </a:rPr>
              <a:t>유저를 식별하기 위한 테이블이다.</a:t>
            </a:r>
            <a:endParaRPr sz="850" dirty="0">
              <a:solidFill>
                <a:srgbClr val="333538"/>
              </a:solidFill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333538"/>
              </a:buClr>
              <a:buSzPts val="850"/>
              <a:buAutoNum type="arabicPeriod"/>
            </a:pPr>
            <a:r>
              <a:rPr lang="ko" sz="850" dirty="0">
                <a:solidFill>
                  <a:srgbClr val="333538"/>
                </a:solidFill>
              </a:rPr>
              <a:t>식별자인 </a:t>
            </a:r>
            <a:r>
              <a:rPr lang="en-US" altLang="ko" sz="850" dirty="0">
                <a:solidFill>
                  <a:srgbClr val="333538"/>
                </a:solidFill>
              </a:rPr>
              <a:t>ID</a:t>
            </a:r>
            <a:r>
              <a:rPr lang="ko-KR" altLang="en-US" sz="850" dirty="0">
                <a:solidFill>
                  <a:srgbClr val="333538"/>
                </a:solidFill>
              </a:rPr>
              <a:t> </a:t>
            </a:r>
            <a:r>
              <a:rPr lang="ko" sz="850" dirty="0">
                <a:solidFill>
                  <a:srgbClr val="333538"/>
                </a:solidFill>
              </a:rPr>
              <a:t>컬럼을 개인키로 가진다.</a:t>
            </a:r>
            <a:endParaRPr sz="850" dirty="0">
              <a:solidFill>
                <a:srgbClr val="333538"/>
              </a:solidFill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rgbClr val="333538"/>
              </a:buClr>
              <a:buSzPts val="850"/>
              <a:buAutoNum type="arabicPeriod"/>
            </a:pPr>
            <a:r>
              <a:rPr lang="ko" sz="850" dirty="0">
                <a:solidFill>
                  <a:srgbClr val="333538"/>
                </a:solidFill>
              </a:rPr>
              <a:t>유저의 EMAIL 과 PASSWORD 컬럼을 가진다.</a:t>
            </a:r>
            <a:endParaRPr sz="850" dirty="0">
              <a:solidFill>
                <a:srgbClr val="333538"/>
              </a:solidFill>
            </a:endParaRPr>
          </a:p>
          <a:p>
            <a:pPr marL="45720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rgbClr val="333538"/>
              </a:solidFill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rgbClr val="3335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DOCUMENT_TRANS</a:t>
            </a:r>
            <a:endParaRPr sz="950" dirty="0">
              <a:solidFill>
                <a:srgbClr val="333538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</a:rPr>
              <a:t>Text-To-Speech 변환기록을 저장하기 위한 테이블이다.</a:t>
            </a:r>
            <a:endParaRPr sz="850" dirty="0">
              <a:solidFill>
                <a:schemeClr val="dk1"/>
              </a:solidFill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</a:rPr>
              <a:t>INPUT 컬럼에 TEXT를 담는다.</a:t>
            </a:r>
            <a:endParaRPr sz="850" dirty="0">
              <a:solidFill>
                <a:schemeClr val="dk1"/>
              </a:solidFill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</a:rPr>
              <a:t>OUTPUT 컬럼에 변환파일의 링크 주소를 담는다.</a:t>
            </a:r>
            <a:endParaRPr lang="en-US" altLang="ko" sz="850" dirty="0">
              <a:solidFill>
                <a:schemeClr val="dk1"/>
              </a:solidFill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endParaRPr lang="en-US" sz="85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altLang="ko-KR" sz="950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VOICE_TRANS</a:t>
            </a:r>
            <a:endParaRPr lang="ko-KR" altLang="en-US" sz="950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</a:rPr>
              <a:t>DOCUMENT_TRANS </a:t>
            </a:r>
            <a:r>
              <a:rPr lang="ko-KR" altLang="en-US" sz="850" dirty="0">
                <a:solidFill>
                  <a:schemeClr val="dk1"/>
                </a:solidFill>
              </a:rPr>
              <a:t>테이블에 </a:t>
            </a:r>
            <a:r>
              <a:rPr lang="en-US" altLang="ko-KR" sz="850" dirty="0">
                <a:solidFill>
                  <a:schemeClr val="dk1"/>
                </a:solidFill>
              </a:rPr>
              <a:t>KIND </a:t>
            </a:r>
            <a:r>
              <a:rPr lang="ko-KR" altLang="en-US" sz="850" dirty="0">
                <a:solidFill>
                  <a:schemeClr val="dk1"/>
                </a:solidFill>
              </a:rPr>
              <a:t>컬럼이 추가된 테이블이다</a:t>
            </a:r>
            <a:r>
              <a:rPr lang="en-US" altLang="ko-KR" sz="850" dirty="0">
                <a:solidFill>
                  <a:schemeClr val="dk1"/>
                </a:solidFill>
              </a:rPr>
              <a:t>.</a:t>
            </a:r>
            <a:endParaRPr lang="ko-KR" altLang="en-US" sz="850" dirty="0">
              <a:solidFill>
                <a:schemeClr val="dk1"/>
              </a:solidFill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en-US" sz="850" dirty="0">
                <a:solidFill>
                  <a:schemeClr val="dk1"/>
                </a:solidFill>
              </a:rPr>
              <a:t>KIND </a:t>
            </a:r>
            <a:r>
              <a:rPr lang="ko-KR" altLang="en-US" sz="850" dirty="0">
                <a:solidFill>
                  <a:schemeClr val="dk1"/>
                </a:solidFill>
              </a:rPr>
              <a:t>컬럼에 파일 형식을 담는다</a:t>
            </a:r>
            <a:r>
              <a:rPr lang="en-US" altLang="ko-KR" sz="850" dirty="0">
                <a:solidFill>
                  <a:schemeClr val="dk1"/>
                </a:solidFill>
              </a:rPr>
              <a:t>.</a:t>
            </a:r>
            <a:endParaRPr sz="850" dirty="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MEDIA_TRANS</a:t>
            </a:r>
            <a:endParaRPr sz="950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</a:rPr>
              <a:t>Speech-To-Text 변환기록을 저장하기 위한 테이블이다.</a:t>
            </a:r>
            <a:endParaRPr sz="850" dirty="0">
              <a:solidFill>
                <a:schemeClr val="dk1"/>
              </a:solidFill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</a:rPr>
              <a:t>INPUT 컬럼에 소스파일의 링크 주소를 담는다.</a:t>
            </a:r>
            <a:endParaRPr sz="850" dirty="0">
              <a:solidFill>
                <a:schemeClr val="dk1"/>
              </a:solidFill>
            </a:endParaRPr>
          </a:p>
          <a:p>
            <a:pPr marL="457200" lvl="0" indent="-282575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</a:rPr>
              <a:t>OUTPUT 컬럼에 TEXT를 담는다.</a:t>
            </a:r>
            <a:endParaRPr sz="850" dirty="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850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TRANSLATION</a:t>
            </a:r>
            <a:endParaRPr sz="850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</a:rPr>
              <a:t>Text-To-Text 번역기록을 저장하기 위한 테이블이다.</a:t>
            </a:r>
            <a:endParaRPr sz="850" dirty="0">
              <a:solidFill>
                <a:schemeClr val="dk1"/>
              </a:solidFill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</a:rPr>
              <a:t>INPUT 컬럼에 TEXT를 담는다.</a:t>
            </a:r>
            <a:endParaRPr sz="850" dirty="0">
              <a:solidFill>
                <a:schemeClr val="dk1"/>
              </a:solidFill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</a:rPr>
              <a:t>OUTPUT 컬럼에 변환된 TEXT를 담는다.</a:t>
            </a:r>
            <a:endParaRPr sz="850" dirty="0">
              <a:solidFill>
                <a:schemeClr val="dk1"/>
              </a:solidFill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85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850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TRANS 공통</a:t>
            </a:r>
            <a:endParaRPr sz="850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</a:rPr>
              <a:t>식별자로 .._NO 컬럼을 가지며 해당컬럼을 개인키로한다.</a:t>
            </a:r>
            <a:endParaRPr sz="850" dirty="0">
              <a:solidFill>
                <a:schemeClr val="dk1"/>
              </a:solidFill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</a:rPr>
              <a:t>서비스 유저를 참조하기위한 </a:t>
            </a:r>
            <a:r>
              <a:rPr lang="en-US" altLang="ko" sz="850" dirty="0">
                <a:solidFill>
                  <a:schemeClr val="dk1"/>
                </a:solidFill>
              </a:rPr>
              <a:t>EMAIL</a:t>
            </a:r>
            <a:r>
              <a:rPr lang="ko" sz="850" dirty="0">
                <a:solidFill>
                  <a:schemeClr val="dk1"/>
                </a:solidFill>
              </a:rPr>
              <a:t> 을 외래키로 가진다.</a:t>
            </a:r>
            <a:endParaRPr sz="850" dirty="0">
              <a:solidFill>
                <a:schemeClr val="dk1"/>
              </a:solidFill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/>
          <a:srcRect/>
          <a:stretch/>
        </p:blipFill>
        <p:spPr>
          <a:xfrm>
            <a:off x="678923" y="725648"/>
            <a:ext cx="3722709" cy="369220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altLang="ko-KR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DB</a:t>
            </a:r>
            <a:r>
              <a:rPr lang="ko-KR" altLang="en-US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 설계</a:t>
            </a:r>
            <a:endParaRPr sz="3000" b="1" dirty="0"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3" y="278610"/>
            <a:ext cx="540000" cy="36000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099" y="1634224"/>
            <a:ext cx="6593801" cy="23116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en-US" altLang="ko-KR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E.R.D</a:t>
            </a:r>
            <a:endParaRPr lang="ko-KR" altLang="en-US" sz="1400" b="1" dirty="0">
              <a:solidFill>
                <a:srgbClr val="55C3F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Nanum Gothic"/>
              <a:sym typeface="Nanum Gothic"/>
            </a:endParaRP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Nanum Gothic"/>
              <a:sym typeface="Nanum Gothic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02887F-E767-4D9B-9FB2-6B977BD732D1}"/>
              </a:ext>
            </a:extLst>
          </p:cNvPr>
          <p:cNvSpPr/>
          <p:nvPr/>
        </p:nvSpPr>
        <p:spPr>
          <a:xfrm>
            <a:off x="408924" y="278610"/>
            <a:ext cx="540000" cy="36000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311700" y="1940823"/>
            <a:ext cx="85206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create table </a:t>
            </a:r>
            <a:r>
              <a:rPr lang="en-US" altLang="ko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ROLE</a:t>
            </a:r>
            <a:r>
              <a:rPr lang="ko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 </a:t>
            </a:r>
            <a:r>
              <a:rPr lang="ko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int not null AUTO_INCREMENT,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NAME</a:t>
            </a:r>
            <a:r>
              <a:rPr lang="ko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VARCHAR(</a:t>
            </a:r>
            <a:r>
              <a:rPr lang="en-US" altLang="ko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0),</a:t>
            </a:r>
            <a:endParaRPr lang="en-US" altLang="ko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ko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PRIMARY KEY(</a:t>
            </a:r>
            <a:r>
              <a:rPr lang="en-US" altLang="ko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</a:t>
            </a:r>
            <a:r>
              <a:rPr lang="ko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);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테이블 명세서 </a:t>
            </a:r>
            <a:r>
              <a:rPr lang="en-US" altLang="ko-KR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(USER_TABLE)</a:t>
            </a:r>
            <a:endParaRPr sz="1400" b="1" dirty="0">
              <a:solidFill>
                <a:srgbClr val="55C3F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Nanum Gothic"/>
              <a:sym typeface="Nanum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8923" y="278610"/>
            <a:ext cx="540000" cy="36000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Nanum Gothic"/>
              <a:sym typeface="Nanum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8923" y="278610"/>
            <a:ext cx="540000" cy="36000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621574-B790-49CE-9BFB-E2C49DABB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817711"/>
            <a:ext cx="7200000" cy="3508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Nanum Gothic"/>
              <a:sym typeface="Nanum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8923" y="278610"/>
            <a:ext cx="540000" cy="36000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BAB78-499F-4DC4-8480-6139FC875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819537"/>
            <a:ext cx="7200000" cy="350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77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Nanum Gothic"/>
              <a:sym typeface="Nanum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8923" y="278610"/>
            <a:ext cx="540000" cy="36000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2060E5-264E-425F-9AC6-B22D2DBBE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817711"/>
            <a:ext cx="7200000" cy="35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33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Nanum Gothic"/>
              <a:sym typeface="Nanum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8923" y="278610"/>
            <a:ext cx="540000" cy="36000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7C8AD0-0CBF-44B3-9D6A-EB5E16730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817711"/>
            <a:ext cx="7200000" cy="35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94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168683" y="63289"/>
            <a:ext cx="2975317" cy="566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목차</a:t>
            </a:r>
            <a:endParaRPr sz="2000" b="1" dirty="0">
              <a:solidFill>
                <a:srgbClr val="55C3F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Nanum Gothic"/>
              <a:sym typeface="Nanum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814F52-3E42-438C-AAC9-5D3280A60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013" y="721025"/>
            <a:ext cx="252000" cy="252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1DA325B-5CFC-4155-83B8-C36361CD4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013" y="116095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mber 3 ">
            <a:extLst>
              <a:ext uri="{FF2B5EF4-FFF2-40B4-BE49-F238E27FC236}">
                <a16:creationId xmlns:a16="http://schemas.microsoft.com/office/drawing/2014/main" id="{518DB35F-48C2-44A7-A31C-B7023ADD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013" y="1600875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mber four ">
            <a:extLst>
              <a:ext uri="{FF2B5EF4-FFF2-40B4-BE49-F238E27FC236}">
                <a16:creationId xmlns:a16="http://schemas.microsoft.com/office/drawing/2014/main" id="{1A574299-995D-4A22-8FCF-85F3E0ABE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013" y="204080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umber 5">
            <a:extLst>
              <a:ext uri="{FF2B5EF4-FFF2-40B4-BE49-F238E27FC236}">
                <a16:creationId xmlns:a16="http://schemas.microsoft.com/office/drawing/2014/main" id="{4D5D9702-4F1A-4FFB-BBE8-09DAF0345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013" y="2480725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ix">
            <a:extLst>
              <a:ext uri="{FF2B5EF4-FFF2-40B4-BE49-F238E27FC236}">
                <a16:creationId xmlns:a16="http://schemas.microsoft.com/office/drawing/2014/main" id="{391AB74D-7FCC-4C09-B318-95F5FC99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013" y="292065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ven">
            <a:extLst>
              <a:ext uri="{FF2B5EF4-FFF2-40B4-BE49-F238E27FC236}">
                <a16:creationId xmlns:a16="http://schemas.microsoft.com/office/drawing/2014/main" id="{422C49AB-21F7-4CA7-8F7E-AA6E6F3F9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013" y="3360575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umber 8">
            <a:extLst>
              <a:ext uri="{FF2B5EF4-FFF2-40B4-BE49-F238E27FC236}">
                <a16:creationId xmlns:a16="http://schemas.microsoft.com/office/drawing/2014/main" id="{585FAF8B-6CC0-4843-A535-CB4172D10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013" y="380050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umber 9">
            <a:extLst>
              <a:ext uri="{FF2B5EF4-FFF2-40B4-BE49-F238E27FC236}">
                <a16:creationId xmlns:a16="http://schemas.microsoft.com/office/drawing/2014/main" id="{8408DA8D-7BB8-4D57-9994-74730BFF7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013" y="4240425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0D4F8-9D00-4675-88B2-0B34C4FB57F6}"/>
              </a:ext>
            </a:extLst>
          </p:cNvPr>
          <p:cNvSpPr txBox="1"/>
          <p:nvPr/>
        </p:nvSpPr>
        <p:spPr>
          <a:xfrm>
            <a:off x="6955168" y="708525"/>
            <a:ext cx="2188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55C3FE"/>
                </a:solidFill>
                <a:latin typeface="에스코어 드림 4 Regular" panose="020B0503030302020204" pitchFamily="34" charset="-127"/>
                <a:ea typeface="에스코어 드림 7 ExtraBold" panose="020B0803030302020204" pitchFamily="34" charset="-127"/>
              </a:rPr>
              <a:t>사전조사 및 주제선정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63E852-E94F-48F5-A714-B1E0265FEAB7}"/>
              </a:ext>
            </a:extLst>
          </p:cNvPr>
          <p:cNvSpPr txBox="1"/>
          <p:nvPr/>
        </p:nvSpPr>
        <p:spPr>
          <a:xfrm>
            <a:off x="6955171" y="3348075"/>
            <a:ext cx="1288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DB</a:t>
            </a:r>
            <a:r>
              <a:rPr lang="ko-KR" altLang="en-US" sz="12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설계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E11800-3774-4EA0-9466-BF430D68135F}"/>
              </a:ext>
            </a:extLst>
          </p:cNvPr>
          <p:cNvSpPr txBox="1"/>
          <p:nvPr/>
        </p:nvSpPr>
        <p:spPr>
          <a:xfrm>
            <a:off x="6955167" y="3788000"/>
            <a:ext cx="1403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Nanum Gothic"/>
              </a:rPr>
              <a:t>배포환경</a:t>
            </a:r>
            <a:endParaRPr lang="ko-KR" altLang="en-US" sz="1200" b="1" dirty="0">
              <a:solidFill>
                <a:srgbClr val="55C3F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C11A6E-DDC3-44D8-B6BA-1F6AC1A784E1}"/>
              </a:ext>
            </a:extLst>
          </p:cNvPr>
          <p:cNvSpPr txBox="1"/>
          <p:nvPr/>
        </p:nvSpPr>
        <p:spPr>
          <a:xfrm>
            <a:off x="6955167" y="4227925"/>
            <a:ext cx="1375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Nanum Gothic"/>
              </a:rPr>
              <a:t>화면 구성 설계</a:t>
            </a:r>
            <a:endParaRPr lang="ko-KR" altLang="en-US" sz="1200" b="1" dirty="0">
              <a:solidFill>
                <a:srgbClr val="55C3F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5B5D5B-C51C-4A07-9372-D788D6DDCC16}"/>
              </a:ext>
            </a:extLst>
          </p:cNvPr>
          <p:cNvSpPr txBox="1"/>
          <p:nvPr/>
        </p:nvSpPr>
        <p:spPr>
          <a:xfrm>
            <a:off x="6955168" y="2028300"/>
            <a:ext cx="137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55C3FE"/>
                </a:solidFill>
                <a:latin typeface="에스코어 드림 4 Regular" panose="020B0503030302020204" pitchFamily="34" charset="-127"/>
                <a:ea typeface="에스코어 드림 7 ExtraBold" panose="020B0803030302020204" pitchFamily="34" charset="-127"/>
              </a:rPr>
              <a:t>시스템 아키텍처</a:t>
            </a:r>
            <a:endParaRPr lang="ko-KR" altLang="en-US" sz="1200" b="1" dirty="0">
              <a:solidFill>
                <a:srgbClr val="55C3FE"/>
              </a:solidFill>
              <a:latin typeface="에스코어 드림 4 Regular" panose="020B05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22CEFD-B7DF-4764-9B02-D7B43A0562DF}"/>
              </a:ext>
            </a:extLst>
          </p:cNvPr>
          <p:cNvSpPr txBox="1"/>
          <p:nvPr/>
        </p:nvSpPr>
        <p:spPr>
          <a:xfrm>
            <a:off x="6955169" y="1148450"/>
            <a:ext cx="2188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55C3FE"/>
                </a:solidFill>
                <a:latin typeface="에스코어 드림 4 Regular" panose="020B0503030302020204" pitchFamily="34" charset="-127"/>
                <a:ea typeface="에스코어 드림 7 ExtraBold" panose="020B0803030302020204" pitchFamily="34" charset="-127"/>
              </a:rPr>
              <a:t>개발일정 및 역할분배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AC3308-BBE4-47E5-8DED-1CD9B5FDE54B}"/>
              </a:ext>
            </a:extLst>
          </p:cNvPr>
          <p:cNvSpPr txBox="1"/>
          <p:nvPr/>
        </p:nvSpPr>
        <p:spPr>
          <a:xfrm>
            <a:off x="6955169" y="1588375"/>
            <a:ext cx="1202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55C3FE"/>
                </a:solidFill>
                <a:latin typeface="에스코어 드림 4 Regular" panose="020B0503030302020204" pitchFamily="34" charset="-127"/>
                <a:ea typeface="에스코어 드림 7 ExtraBold" panose="020B0803030302020204" pitchFamily="34" charset="-127"/>
              </a:rPr>
              <a:t>주요기술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F3B648-AED6-485E-AE9D-96F3F7330F8A}"/>
              </a:ext>
            </a:extLst>
          </p:cNvPr>
          <p:cNvSpPr txBox="1"/>
          <p:nvPr/>
        </p:nvSpPr>
        <p:spPr>
          <a:xfrm>
            <a:off x="6955170" y="2468225"/>
            <a:ext cx="2188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55C3FE"/>
                </a:solidFill>
                <a:latin typeface="에스코어 드림 4 Regular" panose="020B0503030302020204" pitchFamily="34" charset="-127"/>
                <a:ea typeface="에스코어 드림 7 ExtraBold" panose="020B0803030302020204" pitchFamily="34" charset="-127"/>
              </a:rPr>
              <a:t>요구사항 명세서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B2048-ADD8-4D47-AE04-219DEA4F3113}"/>
              </a:ext>
            </a:extLst>
          </p:cNvPr>
          <p:cNvSpPr txBox="1"/>
          <p:nvPr/>
        </p:nvSpPr>
        <p:spPr>
          <a:xfrm>
            <a:off x="6955167" y="2908150"/>
            <a:ext cx="1444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55C3FE"/>
                </a:solidFill>
                <a:latin typeface="에스코어 드림 4 Regular" panose="020B0503030302020204" pitchFamily="34" charset="-127"/>
                <a:ea typeface="에스코어 드림 7 ExtraBold" panose="020B0803030302020204" pitchFamily="34" charset="-127"/>
              </a:rPr>
              <a:t>메뉴 구조</a:t>
            </a:r>
          </a:p>
        </p:txBody>
      </p:sp>
      <p:pic>
        <p:nvPicPr>
          <p:cNvPr id="24" name="Picture 18" descr="Ten">
            <a:extLst>
              <a:ext uri="{FF2B5EF4-FFF2-40B4-BE49-F238E27FC236}">
                <a16:creationId xmlns:a16="http://schemas.microsoft.com/office/drawing/2014/main" id="{9A650957-C575-4D50-A023-BC8F73E8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013" y="468035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6E74E1D-A70B-4742-8C4E-6D1E3B358C27}"/>
              </a:ext>
            </a:extLst>
          </p:cNvPr>
          <p:cNvSpPr txBox="1"/>
          <p:nvPr/>
        </p:nvSpPr>
        <p:spPr>
          <a:xfrm>
            <a:off x="6955167" y="4667850"/>
            <a:ext cx="1375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sym typeface="Nanum Gothic"/>
              </a:rPr>
              <a:t>프로젝트 시연</a:t>
            </a:r>
            <a:endParaRPr lang="ko-KR" altLang="en-US" sz="1200" b="1" dirty="0">
              <a:solidFill>
                <a:srgbClr val="55C3F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Nanum Gothic"/>
              <a:sym typeface="Nanum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8923" y="278610"/>
            <a:ext cx="540000" cy="36000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951D9B8-521A-4379-8B9E-495C5AE53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817711"/>
            <a:ext cx="7200000" cy="35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4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Nanum Gothic"/>
              <a:sym typeface="Nanum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8923" y="278610"/>
            <a:ext cx="540000" cy="36000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AD0F610-0396-4824-A458-02876A54F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817711"/>
            <a:ext cx="7200000" cy="35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4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Nanum Gothic"/>
              <a:sym typeface="Nanum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8923" y="278610"/>
            <a:ext cx="540000" cy="36000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B02D3C5-8820-4EFB-92B3-162A7164F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817711"/>
            <a:ext cx="7200000" cy="35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72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Nanum Gothic"/>
              <a:sym typeface="Nanum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8923" y="278610"/>
            <a:ext cx="540000" cy="36000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5A4A66-2272-4C50-A9C3-AADD01A1D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817711"/>
            <a:ext cx="7200000" cy="35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89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Nanum Gothic"/>
              <a:sym typeface="Nanum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8923" y="278610"/>
            <a:ext cx="540000" cy="36000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8DD438-8E0A-4F03-9A62-5F137DAFA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817711"/>
            <a:ext cx="7200000" cy="35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76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화면 구성 설계</a:t>
            </a:r>
            <a:endParaRPr sz="30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Nanum Gothic"/>
              <a:sym typeface="Nanum Gothic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8923" y="278610"/>
            <a:ext cx="540000" cy="36000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E65C5B-CCFB-4406-BB66-27D54591C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817711"/>
            <a:ext cx="7200000" cy="35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43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6"/>
            <a:ext cx="8520600" cy="88669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배포 환경</a:t>
            </a:r>
            <a:endParaRPr sz="30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Nanum Gothic"/>
              <a:sym typeface="Nanum Gothic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DEE60A-C914-4A9D-A44F-332E4244879B}"/>
              </a:ext>
            </a:extLst>
          </p:cNvPr>
          <p:cNvSpPr/>
          <p:nvPr/>
        </p:nvSpPr>
        <p:spPr>
          <a:xfrm>
            <a:off x="408924" y="278611"/>
            <a:ext cx="540000" cy="36000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14DB5D3-3BC1-4618-8BA0-68BE70167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114" y="883167"/>
            <a:ext cx="2963719" cy="160040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255D003-5DB8-4B3E-BEA1-5C95DBC7A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24" y="694707"/>
            <a:ext cx="2197082" cy="1980693"/>
          </a:xfrm>
          <a:prstGeom prst="rect">
            <a:avLst/>
          </a:prstGeom>
        </p:spPr>
      </p:pic>
      <p:sp>
        <p:nvSpPr>
          <p:cNvPr id="29" name="Google Shape;145;p27">
            <a:extLst>
              <a:ext uri="{FF2B5EF4-FFF2-40B4-BE49-F238E27FC236}">
                <a16:creationId xmlns:a16="http://schemas.microsoft.com/office/drawing/2014/main" id="{E4399C22-45C1-4C21-AD50-BFEB20BF7D91}"/>
              </a:ext>
            </a:extLst>
          </p:cNvPr>
          <p:cNvSpPr txBox="1"/>
          <p:nvPr/>
        </p:nvSpPr>
        <p:spPr>
          <a:xfrm>
            <a:off x="678924" y="2830609"/>
            <a:ext cx="1984053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ko-KR" altLang="en-US" sz="1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anose="020B0604020202020204" pitchFamily="34" charset="0"/>
              </a:rPr>
              <a:t>호스팅 서버</a:t>
            </a:r>
          </a:p>
          <a:p>
            <a:pPr algn="l"/>
            <a:r>
              <a:rPr lang="en-US" altLang="ko-KR" sz="1000" dirty="0">
                <a:solidFill>
                  <a:srgbClr val="24292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Naver Cloud Micro</a:t>
            </a:r>
          </a:p>
          <a:p>
            <a:pPr algn="l"/>
            <a:endParaRPr lang="en-US" altLang="ko-KR" sz="1000" dirty="0">
              <a:solidFill>
                <a:srgbClr val="24292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  <a:p>
            <a:r>
              <a:rPr lang="ko-KR" altLang="en-US" sz="1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anose="020B0604020202020204" pitchFamily="34" charset="0"/>
              </a:rPr>
              <a:t>운영체제</a:t>
            </a:r>
            <a:br>
              <a:rPr lang="en-US" altLang="ko-KR" sz="1000" dirty="0">
                <a:solidFill>
                  <a:srgbClr val="24292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</a:br>
            <a:r>
              <a:rPr lang="en-US" altLang="ko-KR" sz="1000" dirty="0">
                <a:solidFill>
                  <a:srgbClr val="24292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CentOS 7.8</a:t>
            </a:r>
          </a:p>
          <a:p>
            <a:endParaRPr lang="en-US" altLang="ko-KR" sz="1000" dirty="0">
              <a:solidFill>
                <a:srgbClr val="24292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Arial" panose="020B0604020202020204" pitchFamily="34" charset="0"/>
            </a:endParaRPr>
          </a:p>
          <a:p>
            <a:r>
              <a:rPr lang="ko-KR" altLang="en-US" sz="1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anose="020B0604020202020204" pitchFamily="34" charset="0"/>
              </a:rPr>
              <a:t>설치된 소프트웨어</a:t>
            </a:r>
            <a:br>
              <a:rPr lang="en-US" altLang="ko-KR" sz="1000" dirty="0">
                <a:solidFill>
                  <a:srgbClr val="24292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Arial" panose="020B0604020202020204" pitchFamily="34" charset="0"/>
              </a:rPr>
            </a:br>
            <a:r>
              <a:rPr lang="en-US" altLang="ko-KR" sz="1000" dirty="0">
                <a:solidFill>
                  <a:srgbClr val="24292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MySQL 8.0 community-server</a:t>
            </a:r>
            <a:br>
              <a:rPr lang="en-US" altLang="ko-KR" sz="1000" dirty="0">
                <a:solidFill>
                  <a:srgbClr val="24292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</a:br>
            <a:r>
              <a:rPr lang="en-US" altLang="ko-KR" sz="1000" dirty="0">
                <a:solidFill>
                  <a:srgbClr val="24292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Java 11.0.14.1</a:t>
            </a:r>
            <a:br>
              <a:rPr lang="en-US" altLang="ko-KR" sz="1000" dirty="0">
                <a:solidFill>
                  <a:srgbClr val="24292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</a:br>
            <a:r>
              <a:rPr lang="en-US" altLang="ko-KR" sz="1000" dirty="0">
                <a:solidFill>
                  <a:srgbClr val="24292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</a:rPr>
              <a:t>Nginx 1.20.2 </a:t>
            </a:r>
            <a:endParaRPr lang="ko-KR" altLang="en-US" sz="1000" dirty="0">
              <a:solidFill>
                <a:srgbClr val="24292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sp>
        <p:nvSpPr>
          <p:cNvPr id="30" name="Google Shape;145;p27">
            <a:extLst>
              <a:ext uri="{FF2B5EF4-FFF2-40B4-BE49-F238E27FC236}">
                <a16:creationId xmlns:a16="http://schemas.microsoft.com/office/drawing/2014/main" id="{2D8328FB-97B5-41C3-B7CB-2FBF740207B6}"/>
              </a:ext>
            </a:extLst>
          </p:cNvPr>
          <p:cNvSpPr txBox="1"/>
          <p:nvPr/>
        </p:nvSpPr>
        <p:spPr>
          <a:xfrm>
            <a:off x="3148014" y="2830609"/>
            <a:ext cx="261254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ko-KR" altLang="en-US" sz="1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anose="020B0604020202020204" pitchFamily="34" charset="0"/>
              </a:rPr>
              <a:t>도메인 주소</a:t>
            </a:r>
          </a:p>
          <a:p>
            <a:pPr algn="l"/>
            <a:r>
              <a:rPr lang="en-US" altLang="ko-KR" sz="1000" dirty="0">
                <a:solidFill>
                  <a:srgbClr val="24292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  <a:hlinkClick r:id="rId5"/>
              </a:rPr>
              <a:t>http://www.pagobooks.shop</a:t>
            </a:r>
            <a:endParaRPr lang="en-US" altLang="ko-KR" sz="1000" dirty="0">
              <a:solidFill>
                <a:srgbClr val="24292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  <a:p>
            <a:pPr algn="l"/>
            <a:endParaRPr lang="en-US" altLang="ko-KR" sz="1000" dirty="0">
              <a:solidFill>
                <a:srgbClr val="2429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anose="020B0604020202020204" pitchFamily="34" charset="0"/>
              </a:rPr>
              <a:t>유튜브 주소</a:t>
            </a:r>
            <a:br>
              <a:rPr lang="en-US" altLang="ko-KR" sz="1000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>
                <a:solidFill>
                  <a:srgbClr val="24292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  <a:hlinkClick r:id="rId6"/>
              </a:rPr>
              <a:t>https://youtu.be/ccRG8pZ7ZCU</a:t>
            </a:r>
            <a:endParaRPr lang="en-US" altLang="ko-KR" sz="1000" dirty="0">
              <a:solidFill>
                <a:srgbClr val="24292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  <a:p>
            <a:endParaRPr lang="en-US" altLang="ko-KR" sz="1000" dirty="0">
              <a:solidFill>
                <a:srgbClr val="2429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anose="020B0604020202020204" pitchFamily="34" charset="0"/>
              </a:rPr>
              <a:t>GitHub </a:t>
            </a:r>
            <a:r>
              <a:rPr lang="ko-KR" altLang="en-US" sz="1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anose="020B0604020202020204" pitchFamily="34" charset="0"/>
              </a:rPr>
              <a:t>주소</a:t>
            </a:r>
            <a:br>
              <a:rPr lang="en-US" altLang="ko-KR" sz="1000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>
                <a:solidFill>
                  <a:srgbClr val="24292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anose="020B0604020202020204" pitchFamily="34" charset="0"/>
                <a:hlinkClick r:id="rId7"/>
              </a:rPr>
              <a:t>https://github.com/dahun3013/BCPR3</a:t>
            </a:r>
            <a:endParaRPr lang="en-US" altLang="ko-KR" sz="1000" dirty="0">
              <a:solidFill>
                <a:srgbClr val="24292F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236140-4CD5-4D93-BCA3-0862DF3EE7A4}"/>
              </a:ext>
            </a:extLst>
          </p:cNvPr>
          <p:cNvGrpSpPr/>
          <p:nvPr/>
        </p:nvGrpSpPr>
        <p:grpSpPr>
          <a:xfrm>
            <a:off x="6037833" y="811747"/>
            <a:ext cx="2697243" cy="1671828"/>
            <a:chOff x="5526597" y="359831"/>
            <a:chExt cx="3305703" cy="204896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9CA1469-C3A2-4557-88DB-CFF275051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26597" y="1206152"/>
              <a:ext cx="2378582" cy="120264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FFDEE39-8C00-407D-92BE-A1BBC2CA0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44355" y="1322353"/>
              <a:ext cx="1587945" cy="97024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EF7F1C-4ED3-4B27-A126-EB820E3B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36197" y="359831"/>
              <a:ext cx="1359485" cy="805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341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D182F11-A2D7-44F3-B766-0395EF49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26587" y="155340"/>
            <a:ext cx="10470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DEDED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Digital Media to Text</a:t>
            </a:r>
            <a:endParaRPr lang="ko-KR" altLang="en-US" sz="700" dirty="0">
              <a:solidFill>
                <a:srgbClr val="DEDED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7467" y="4193642"/>
            <a:ext cx="23439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강하종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김희태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신혜지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이동곤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장지원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정다훈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3147" y="1859019"/>
            <a:ext cx="4776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시연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467" y="155341"/>
            <a:ext cx="12987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err="1">
                <a:solidFill>
                  <a:srgbClr val="DEDED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MultiCampus</a:t>
            </a:r>
            <a:r>
              <a:rPr lang="en-US" altLang="ko-KR" sz="700" dirty="0">
                <a:solidFill>
                  <a:srgbClr val="DEDED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Final Project</a:t>
            </a:r>
            <a:endParaRPr lang="ko-KR" altLang="en-US" sz="700" dirty="0">
              <a:solidFill>
                <a:srgbClr val="DEDED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98970" y="155339"/>
            <a:ext cx="5004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DEDED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Team 6</a:t>
            </a:r>
            <a:endParaRPr lang="ko-KR" altLang="en-US" sz="700" dirty="0">
              <a:solidFill>
                <a:srgbClr val="DEDED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811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631655" y="1036319"/>
            <a:ext cx="7880690" cy="229384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>
              <a:solidFill>
                <a:schemeClr val="dk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사전조사</a:t>
            </a:r>
            <a:endParaRPr lang="ko" altLang="en-US" sz="1400" b="1" dirty="0">
              <a:solidFill>
                <a:srgbClr val="55C3F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Nanum Gothic"/>
              <a:sym typeface="Nanum Gothic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631655" y="3463566"/>
            <a:ext cx="7880692" cy="929026"/>
          </a:xfrm>
          <a:prstGeom prst="roundRect">
            <a:avLst/>
          </a:prstGeom>
          <a:solidFill>
            <a:srgbClr val="55C3FE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코로나 </a:t>
            </a:r>
            <a:r>
              <a:rPr lang="ko-KR" altLang="en-US" sz="9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팬데믹으로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인해 교육과정의 상당 부분이 비대면으로 전환되었다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0" lvl="0" indent="0" algn="ctr" rtl="0">
              <a:lnSpc>
                <a:spcPct val="200000"/>
              </a:lnSpc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이러한 급격한 </a:t>
            </a:r>
            <a:r>
              <a:rPr lang="ko-KR" altLang="en-US" sz="9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비대면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전환으로 인해 학교와 </a:t>
            </a:r>
            <a:r>
              <a:rPr lang="ko-KR" altLang="en-US" sz="9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비대면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플랫폼 사이에 내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외부 간의 문제가 끊임없이 부상하고 있다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0" lvl="0" indent="0" algn="ctr" rtl="0">
              <a:lnSpc>
                <a:spcPct val="200000"/>
              </a:lnSpc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이번 프로젝트는 다양한 문제들 중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900" dirty="0" err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비대면</a:t>
            </a:r>
            <a:r>
              <a:rPr lang="ko-KR" altLang="en-US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수업자료의 문서화에 대해 집중하려고 한다</a:t>
            </a:r>
            <a:r>
              <a:rPr lang="en-US" altLang="ko-KR" sz="9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593" y="1546700"/>
            <a:ext cx="2243366" cy="12750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408924" y="278609"/>
            <a:ext cx="540000" cy="36000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  <p:pic>
        <p:nvPicPr>
          <p:cNvPr id="10" name="Google Shape;68;p15">
            <a:extLst>
              <a:ext uri="{FF2B5EF4-FFF2-40B4-BE49-F238E27FC236}">
                <a16:creationId xmlns:a16="http://schemas.microsoft.com/office/drawing/2014/main" id="{13ED0D97-465A-4219-8553-8B8BFF8575A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599" y="1549521"/>
            <a:ext cx="4957050" cy="127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F3AFA84-76BE-4822-9C17-5B59C74ED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588" y="2005078"/>
            <a:ext cx="4776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PAGOBOOKS</a:t>
            </a:r>
            <a:endParaRPr lang="ko-KR" altLang="en-US" sz="48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588" y="1728078"/>
            <a:ext cx="4776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당신의 자료를 손쉽게 번역하고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변환하고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저장해보세요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!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E1C28-838C-4F23-8DF1-5EAE88D6E3EB}"/>
              </a:ext>
            </a:extLst>
          </p:cNvPr>
          <p:cNvSpPr txBox="1"/>
          <p:nvPr/>
        </p:nvSpPr>
        <p:spPr>
          <a:xfrm>
            <a:off x="556588" y="2784118"/>
            <a:ext cx="43139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문서변환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음성변환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매체번역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간단번역을 한 곳에서 간편하게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!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211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-10122"/>
            <a:ext cx="9144000" cy="2517569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l="2053" t="9015" r="71102" b="3331"/>
          <a:stretch/>
        </p:blipFill>
        <p:spPr>
          <a:xfrm>
            <a:off x="786610" y="798300"/>
            <a:ext cx="2243405" cy="146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666051" y="2648198"/>
            <a:ext cx="2743315" cy="2477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950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기능제공</a:t>
            </a:r>
            <a:endParaRPr sz="950" dirty="0">
              <a:solidFill>
                <a:schemeClr val="dk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</a:rPr>
              <a:t>이미지 파일의 내용을 텍스트 파일로 바꾸어 제공하고</a:t>
            </a:r>
            <a:r>
              <a:rPr lang="en-US" altLang="ko-KR" sz="850" dirty="0">
                <a:solidFill>
                  <a:schemeClr val="dk1"/>
                </a:solidFill>
              </a:rPr>
              <a:t>, </a:t>
            </a:r>
            <a:r>
              <a:rPr lang="ko-KR" altLang="en-US" sz="850" dirty="0">
                <a:solidFill>
                  <a:schemeClr val="dk1"/>
                </a:solidFill>
              </a:rPr>
              <a:t>번역 기능도 함께 제공한다</a:t>
            </a:r>
            <a:r>
              <a:rPr lang="en-US" altLang="ko-KR" sz="850" dirty="0">
                <a:solidFill>
                  <a:schemeClr val="dk1"/>
                </a:solidFill>
              </a:rPr>
              <a:t>.</a:t>
            </a: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</a:rPr>
              <a:t>텍스트 파일을 음성 파일로 제공한다</a:t>
            </a:r>
            <a:r>
              <a:rPr lang="en-US" altLang="ko-KR" sz="850" dirty="0">
                <a:solidFill>
                  <a:schemeClr val="dk1"/>
                </a:solidFill>
              </a:rPr>
              <a:t>.</a:t>
            </a:r>
            <a:endParaRPr sz="850" dirty="0">
              <a:solidFill>
                <a:schemeClr val="dk1"/>
              </a:solidFill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</a:rPr>
              <a:t>동영상 또는 음성파일을 텍스트 파일로 바꾸어 제공하고</a:t>
            </a:r>
            <a:r>
              <a:rPr lang="en-US" altLang="ko-KR" sz="850" dirty="0">
                <a:solidFill>
                  <a:schemeClr val="dk1"/>
                </a:solidFill>
              </a:rPr>
              <a:t>, </a:t>
            </a:r>
            <a:r>
              <a:rPr lang="ko-KR" altLang="en-US" sz="850" dirty="0">
                <a:solidFill>
                  <a:schemeClr val="dk1"/>
                </a:solidFill>
              </a:rPr>
              <a:t>번역 기능도 함께 제공한다</a:t>
            </a:r>
            <a:r>
              <a:rPr lang="en-US" altLang="ko-KR" sz="850" dirty="0">
                <a:solidFill>
                  <a:schemeClr val="dk1"/>
                </a:solidFill>
              </a:rPr>
              <a:t>.</a:t>
            </a:r>
            <a:endParaRPr lang="ko-KR" altLang="en-US" sz="850" dirty="0">
              <a:solidFill>
                <a:schemeClr val="dk1"/>
              </a:solidFill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" sz="850" dirty="0">
                <a:solidFill>
                  <a:schemeClr val="dk1"/>
                </a:solidFill>
              </a:rPr>
              <a:t>다국적 사용자를 위해 번역기능을 제공한다.</a:t>
            </a:r>
            <a:endParaRPr lang="en-US" altLang="ko" sz="850" dirty="0">
              <a:solidFill>
                <a:schemeClr val="dk1"/>
              </a:solidFill>
            </a:endParaRPr>
          </a:p>
          <a:p>
            <a:pPr marL="457200" lvl="0" indent="-282575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50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</a:rPr>
              <a:t>로그인 사용자에게는 보관기능을 제공한다</a:t>
            </a:r>
            <a:r>
              <a:rPr lang="en-US" altLang="ko-KR" sz="850" dirty="0">
                <a:solidFill>
                  <a:schemeClr val="dk1"/>
                </a:solidFill>
              </a:rPr>
              <a:t>.</a:t>
            </a:r>
            <a:endParaRPr sz="850" dirty="0">
              <a:solidFill>
                <a:schemeClr val="dk1"/>
              </a:solidFill>
            </a:endParaRPr>
          </a:p>
        </p:txBody>
      </p:sp>
      <p:sp>
        <p:nvSpPr>
          <p:cNvPr id="6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주제선정</a:t>
            </a:r>
            <a:endParaRPr lang="ko-KR" altLang="en-US" sz="3000" b="1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Nanum Gothic"/>
              <a:sym typeface="Nanum Gothic"/>
            </a:endParaRPr>
          </a:p>
        </p:txBody>
      </p:sp>
      <p:sp>
        <p:nvSpPr>
          <p:cNvPr id="8" name="Google Shape;78;p16"/>
          <p:cNvSpPr txBox="1">
            <a:spLocks/>
          </p:cNvSpPr>
          <p:nvPr/>
        </p:nvSpPr>
        <p:spPr>
          <a:xfrm>
            <a:off x="3520786" y="2648198"/>
            <a:ext cx="2616680" cy="247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950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기대효과</a:t>
            </a: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사용자가 </a:t>
            </a:r>
            <a:r>
              <a:rPr lang="ko-KR" altLang="en-US" sz="85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비대면</a:t>
            </a:r>
            <a:r>
              <a:rPr lang="ko-KR" altLang="en-US" sz="85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수업 자료를 좀 더 수월하게 문서화 할 수 있도록 돕는다</a:t>
            </a:r>
            <a:r>
              <a:rPr lang="en-US" altLang="ko-KR" sz="85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85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번역기능을 도입하여 다국적 자료에도 대응할 수 있도록 한다</a:t>
            </a:r>
            <a:r>
              <a:rPr lang="en-US" altLang="ko-KR" sz="85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85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필요한 기능을 한 곳에 모으고</a:t>
            </a:r>
            <a:r>
              <a:rPr lang="en-US" altLang="ko-KR" sz="85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85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직관적으로 구성하여 접근성을 높이고</a:t>
            </a:r>
            <a:r>
              <a:rPr lang="en-US" altLang="ko-KR" sz="85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85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간편하게 사용할 수 있도록 한다</a:t>
            </a:r>
            <a:r>
              <a:rPr lang="en-US" altLang="ko-KR" sz="85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85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Google Shape;78;p16"/>
          <p:cNvSpPr txBox="1">
            <a:spLocks/>
          </p:cNvSpPr>
          <p:nvPr/>
        </p:nvSpPr>
        <p:spPr>
          <a:xfrm>
            <a:off x="6411381" y="2648198"/>
            <a:ext cx="2189646" cy="247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275"/>
              <a:buFont typeface="Arial"/>
              <a:buNone/>
            </a:pPr>
            <a:r>
              <a:rPr lang="ko-KR" altLang="en-US" sz="950" dirty="0">
                <a:solidFill>
                  <a:schemeClr val="dk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포함기술</a:t>
            </a: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Bootstrap </a:t>
            </a:r>
            <a:r>
              <a:rPr lang="ko-KR" altLang="en-US" sz="85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네이티브</a:t>
            </a:r>
            <a:r>
              <a:rPr lang="ko-KR" altLang="en-US" sz="85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85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웹앱</a:t>
            </a:r>
            <a:endParaRPr lang="ko-KR" altLang="en-US" sz="85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CLOVA CSR</a:t>
            </a:r>
            <a:endParaRPr lang="ko-KR" altLang="en-US" sz="85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CLOVA OCR</a:t>
            </a:r>
            <a:endParaRPr lang="ko-KR" altLang="en-US" sz="85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en-US" altLang="ko-KR" sz="85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PAPAGO API</a:t>
            </a:r>
            <a:endParaRPr lang="ko-KR" altLang="en-US" sz="85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indent="-282575" algn="just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ts val="850"/>
              <a:buFont typeface="Arial"/>
              <a:buAutoNum type="arabicPeriod"/>
            </a:pPr>
            <a:r>
              <a:rPr lang="ko-KR" altLang="en-US" sz="85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자체 </a:t>
            </a:r>
            <a:r>
              <a:rPr lang="en-US" altLang="ko-KR" sz="85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RestAPI</a:t>
            </a:r>
            <a:endParaRPr lang="ko-KR" altLang="en-US" sz="85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75"/>
              <a:buFont typeface="Arial"/>
              <a:buNone/>
            </a:pPr>
            <a:endParaRPr lang="ko-KR" altLang="en-US" sz="105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" name="Google Shape;76;p16"/>
          <p:cNvPicPr preferRelativeResize="0"/>
          <p:nvPr/>
        </p:nvPicPr>
        <p:blipFill rotWithShape="1">
          <a:blip r:embed="rId3">
            <a:alphaModFix/>
          </a:blip>
          <a:srcRect l="68274" t="11098" r="1328" b="2689"/>
          <a:stretch/>
        </p:blipFill>
        <p:spPr>
          <a:xfrm>
            <a:off x="5703941" y="798300"/>
            <a:ext cx="2582884" cy="146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6;p16"/>
          <p:cNvPicPr preferRelativeResize="0"/>
          <p:nvPr/>
        </p:nvPicPr>
        <p:blipFill rotWithShape="1">
          <a:blip r:embed="rId3">
            <a:alphaModFix/>
          </a:blip>
          <a:srcRect l="33118" t="12346" r="35870" b="2508"/>
          <a:stretch/>
        </p:blipFill>
        <p:spPr>
          <a:xfrm>
            <a:off x="3030015" y="798300"/>
            <a:ext cx="2673926" cy="146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23DEAE-BC9C-4B38-A2EA-E7272CB6590E}"/>
              </a:ext>
            </a:extLst>
          </p:cNvPr>
          <p:cNvSpPr/>
          <p:nvPr/>
        </p:nvSpPr>
        <p:spPr>
          <a:xfrm>
            <a:off x="408924" y="278610"/>
            <a:ext cx="54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개발일정</a:t>
            </a:r>
            <a:endParaRPr sz="1400" b="1" dirty="0">
              <a:solidFill>
                <a:srgbClr val="55C3F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SzPts val="990"/>
              <a:buNone/>
            </a:pPr>
            <a:endParaRPr sz="3000" b="1" dirty="0">
              <a:cs typeface="Nanum Gothic"/>
              <a:sym typeface="Nanum Gothic"/>
            </a:endParaRPr>
          </a:p>
        </p:txBody>
      </p:sp>
      <p:graphicFrame>
        <p:nvGraphicFramePr>
          <p:cNvPr id="84" name="Google Shape;84;p17"/>
          <p:cNvGraphicFramePr/>
          <p:nvPr>
            <p:extLst>
              <p:ext uri="{D42A27DB-BD31-4B8C-83A1-F6EECF244321}">
                <p14:modId xmlns:p14="http://schemas.microsoft.com/office/powerpoint/2010/main" val="2640328302"/>
              </p:ext>
            </p:extLst>
          </p:nvPr>
        </p:nvGraphicFramePr>
        <p:xfrm>
          <a:off x="1255171" y="1057887"/>
          <a:ext cx="6617282" cy="3526798"/>
        </p:xfrm>
        <a:graphic>
          <a:graphicData uri="http://schemas.openxmlformats.org/drawingml/2006/table">
            <a:tbl>
              <a:tblPr>
                <a:noFill/>
                <a:tableStyleId>{0BA37608-9518-467A-88D4-0C59A4560A16}</a:tableStyleId>
              </a:tblPr>
              <a:tblGrid>
                <a:gridCol w="1208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3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총 개발 기간</a:t>
                      </a:r>
                      <a:endParaRPr sz="9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2022.02.03. ~ 2022.03.25.</a:t>
                      </a: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83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프로젝트명</a:t>
                      </a:r>
                      <a:endParaRPr sz="9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-KR" altLang="en-US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프로젝트 </a:t>
                      </a:r>
                      <a:r>
                        <a:rPr lang="en-US" altLang="ko-KR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: PAGO BOOKS</a:t>
                      </a: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038">
                <a:tc rowSpan="7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solidFill>
                            <a:srgbClr val="55C3FE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프로젝트</a:t>
                      </a:r>
                      <a:endParaRPr sz="900" b="1" dirty="0">
                        <a:solidFill>
                          <a:srgbClr val="55C3FE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rgbClr val="55C3FE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rgbClr val="55C3FE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개발기간</a:t>
                      </a:r>
                      <a:endParaRPr sz="900" b="1" dirty="0">
                        <a:solidFill>
                          <a:srgbClr val="55C3FE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작업내용</a:t>
                      </a: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개발 기간</a:t>
                      </a: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계획</a:t>
                      </a: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02월 03일 ~ 02월 08일</a:t>
                      </a: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요구 분석</a:t>
                      </a: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02월 09일 ~ 02월 09일</a:t>
                      </a: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설계</a:t>
                      </a: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02월 10일 ~ 02월 14일</a:t>
                      </a: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-KR" altLang="en-US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테스트 및 </a:t>
                      </a:r>
                      <a:r>
                        <a:rPr 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구현</a:t>
                      </a: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02월 14일 ~ 03월 </a:t>
                      </a:r>
                      <a:r>
                        <a:rPr lang="en-US" alt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16</a:t>
                      </a:r>
                      <a:r>
                        <a:rPr 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일</a:t>
                      </a: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보수</a:t>
                      </a: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03월 </a:t>
                      </a:r>
                      <a:r>
                        <a:rPr lang="en-US" alt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17</a:t>
                      </a:r>
                      <a:r>
                        <a:rPr 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일 ~ 03월 24일</a:t>
                      </a: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83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-KR" altLang="en-US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배포</a:t>
                      </a: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03월 25일 ~ 03월 28일</a:t>
                      </a: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203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개발 순서</a:t>
                      </a:r>
                      <a:endParaRPr sz="9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계획 → 요구 분석 → 설계 → </a:t>
                      </a:r>
                      <a:r>
                        <a:rPr lang="ko-KR" altLang="en-US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테스트 및 </a:t>
                      </a:r>
                      <a:r>
                        <a:rPr 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구현 → 보수 → </a:t>
                      </a:r>
                      <a:r>
                        <a:rPr lang="ko-KR" altLang="en-US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배포</a:t>
                      </a: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185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endParaRPr sz="9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ctr" rtl="0">
                        <a:lnSpc>
                          <a:spcPct val="1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개발 환경</a:t>
                      </a:r>
                      <a:endParaRPr sz="900" b="1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C3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IDLE : Visual Code, Bootstrap, Eclipse, Spring Boot</a:t>
                      </a:r>
                      <a:endParaRPr lang="ko-KR" altLang="en-US"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OpenAPI</a:t>
                      </a:r>
                      <a:r>
                        <a:rPr lang="en-US" alt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: CLOVA CSR,CLOVA OCR,PAPAGO API</a:t>
                      </a: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ko" sz="900" b="1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Repo : Git</a:t>
                      </a:r>
                      <a:endParaRPr sz="900" b="1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A135862-798C-4E5F-8FC9-1EED80D785A0}"/>
              </a:ext>
            </a:extLst>
          </p:cNvPr>
          <p:cNvSpPr/>
          <p:nvPr/>
        </p:nvSpPr>
        <p:spPr>
          <a:xfrm>
            <a:off x="408924" y="278610"/>
            <a:ext cx="540000" cy="36000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/>
          </p:cNvSpPr>
          <p:nvPr/>
        </p:nvSpPr>
        <p:spPr>
          <a:xfrm>
            <a:off x="311700" y="18145"/>
            <a:ext cx="8520600" cy="88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800"/>
              </a:spcBef>
              <a:buSzPts val="990"/>
            </a:pPr>
            <a:r>
              <a:rPr lang="ko-KR" altLang="en-US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일정계획 </a:t>
            </a:r>
            <a:r>
              <a:rPr lang="en-US" altLang="ko-KR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(</a:t>
            </a:r>
            <a:r>
              <a:rPr lang="ko-KR" altLang="en-US" sz="1400" b="1" dirty="0" err="1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간트차트</a:t>
            </a:r>
            <a:r>
              <a:rPr lang="en-US" altLang="ko-KR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)</a:t>
            </a:r>
            <a:endParaRPr lang="ko-KR" altLang="en-US" sz="1400" b="1" dirty="0">
              <a:solidFill>
                <a:srgbClr val="55C3FE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Nanum Gothic"/>
              <a:sym typeface="Nanum Gothic"/>
            </a:endParaRPr>
          </a:p>
          <a:p>
            <a:pPr>
              <a:spcBef>
                <a:spcPts val="1800"/>
              </a:spcBef>
              <a:buSzPts val="990"/>
            </a:pPr>
            <a:endParaRPr lang="ko-KR" altLang="en-US"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Nanum Gothic"/>
              <a:sym typeface="Nanum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5" y="1165306"/>
            <a:ext cx="7594009" cy="33905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3A4B648-559C-44F2-9243-9D3DCDCDEAA3}"/>
              </a:ext>
            </a:extLst>
          </p:cNvPr>
          <p:cNvSpPr/>
          <p:nvPr/>
        </p:nvSpPr>
        <p:spPr>
          <a:xfrm>
            <a:off x="408924" y="278610"/>
            <a:ext cx="540000" cy="36000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4600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역할분배</a:t>
            </a:r>
            <a:endParaRPr sz="3000" b="1" dirty="0">
              <a:cs typeface="Nanum Gothic"/>
              <a:sym typeface="Nanum Gothic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F77D542-991D-4EBB-8018-8EA1A59DC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459807"/>
              </p:ext>
            </p:extLst>
          </p:nvPr>
        </p:nvGraphicFramePr>
        <p:xfrm>
          <a:off x="2544163" y="1812066"/>
          <a:ext cx="4171280" cy="518160"/>
        </p:xfrm>
        <a:graphic>
          <a:graphicData uri="http://schemas.openxmlformats.org/drawingml/2006/table">
            <a:tbl>
              <a:tblPr firstRow="1" bandRow="1">
                <a:tableStyleId>{0BA37608-9518-467A-88D4-0C59A4560A16}</a:tableStyleId>
              </a:tblPr>
              <a:tblGrid>
                <a:gridCol w="1042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5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정다훈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팀장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장지원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김희태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이동곤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OCR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TTS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STT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PAPAGO API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D6D72D3-9FC3-414D-AE6C-308EB5F94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130758"/>
              </p:ext>
            </p:extLst>
          </p:nvPr>
        </p:nvGraphicFramePr>
        <p:xfrm>
          <a:off x="2538485" y="2985517"/>
          <a:ext cx="4184372" cy="518160"/>
        </p:xfrm>
        <a:graphic>
          <a:graphicData uri="http://schemas.openxmlformats.org/drawingml/2006/table">
            <a:tbl>
              <a:tblPr firstRow="1" bandRow="1">
                <a:tableStyleId>{0BA37608-9518-467A-88D4-0C59A4560A16}</a:tableStyleId>
              </a:tblPr>
              <a:tblGrid>
                <a:gridCol w="2092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2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강하종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신혜지</a:t>
                      </a: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C3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Vue.js, Design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Design</a:t>
                      </a:r>
                      <a:endParaRPr lang="ko-KR" altLang="en-US" sz="11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C3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57A2EE-49BB-4AD7-A9BD-36C73CDD0515}"/>
              </a:ext>
            </a:extLst>
          </p:cNvPr>
          <p:cNvSpPr txBox="1"/>
          <p:nvPr/>
        </p:nvSpPr>
        <p:spPr>
          <a:xfrm>
            <a:off x="2429152" y="1457098"/>
            <a:ext cx="825867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Backend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67EC5D-793F-406D-8ED5-BB9F49C40CDE}"/>
              </a:ext>
            </a:extLst>
          </p:cNvPr>
          <p:cNvSpPr txBox="1"/>
          <p:nvPr/>
        </p:nvSpPr>
        <p:spPr>
          <a:xfrm>
            <a:off x="2429152" y="2611158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Frontend</a:t>
            </a:r>
            <a:endParaRPr lang="ko-KR" altLang="en-US" sz="1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C50E3A-DB34-4C9B-885F-675D1FB95A5F}"/>
              </a:ext>
            </a:extLst>
          </p:cNvPr>
          <p:cNvSpPr/>
          <p:nvPr/>
        </p:nvSpPr>
        <p:spPr>
          <a:xfrm>
            <a:off x="408924" y="278610"/>
            <a:ext cx="540000" cy="36000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body" idx="1"/>
          </p:nvPr>
        </p:nvSpPr>
        <p:spPr>
          <a:xfrm>
            <a:off x="311700" y="715153"/>
            <a:ext cx="8520600" cy="4081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3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Spring Boot</a:t>
            </a:r>
            <a:endParaRPr sz="13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200000"/>
              </a:lnSpc>
              <a:buFont typeface="Arial"/>
              <a:buAutoNum type="arabicPeriod"/>
            </a:pPr>
            <a:r>
              <a:rPr lang="en-US" altLang="ko-KR" sz="13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MySQL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3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</a:t>
            </a:r>
            <a:r>
              <a:rPr lang="en-US" altLang="ko" sz="13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ue.js</a:t>
            </a:r>
            <a:r>
              <a:rPr lang="ko" sz="13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를 이용한 </a:t>
            </a:r>
            <a:r>
              <a:rPr lang="ko-KR" altLang="en-US" sz="13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프론트 페이지</a:t>
            </a:r>
            <a:r>
              <a:rPr lang="ko" sz="13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구현</a:t>
            </a:r>
            <a:endParaRPr lang="en-US" altLang="ko" sz="13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3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OPEN API 를 이용한 REST API 구축</a:t>
            </a:r>
            <a:endParaRPr sz="13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825500" lvl="1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 sz="12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CLOVA OCR</a:t>
            </a:r>
            <a:endParaRPr lang="en-US" altLang="ko" sz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825500" lvl="1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 sz="12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CLOVA TT</a:t>
            </a:r>
            <a:r>
              <a:rPr lang="en-US" altLang="ko" sz="12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</a:t>
            </a:r>
          </a:p>
          <a:p>
            <a:pPr marL="825500" lvl="1" indent="-228600">
              <a:lnSpc>
                <a:spcPct val="200000"/>
              </a:lnSpc>
              <a:buFont typeface="Arial"/>
              <a:buAutoNum type="arabicParenR"/>
            </a:pPr>
            <a:r>
              <a:rPr lang="en-US" altLang="ko" sz="12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CLOVA STT</a:t>
            </a:r>
            <a:endParaRPr lang="en-US" altLang="ko-KR" sz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825500" lvl="1" indent="-228600">
              <a:lnSpc>
                <a:spcPct val="200000"/>
              </a:lnSpc>
              <a:buFont typeface="Arial"/>
              <a:buAutoNum type="arabicParenR"/>
            </a:pPr>
            <a:r>
              <a:rPr lang="en-US" altLang="ko" sz="12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PAPAGO</a:t>
            </a:r>
            <a:endParaRPr lang="en-US" altLang="ko-KR" sz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825500" lvl="1" indent="-228600">
              <a:lnSpc>
                <a:spcPct val="200000"/>
              </a:lnSpc>
              <a:buFont typeface="Arial"/>
              <a:buAutoNum type="arabicParenR"/>
            </a:pPr>
            <a:r>
              <a:rPr lang="en-US" altLang="ko" sz="120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Google, KAKAO LOGIN(OAuth 2.0)</a:t>
            </a:r>
            <a:endParaRPr lang="en-US" altLang="ko-KR" sz="12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8145"/>
            <a:ext cx="8520600" cy="88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-KR" altLang="en-US" sz="1400" b="1" dirty="0">
                <a:solidFill>
                  <a:srgbClr val="55C3F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Nanum Gothic"/>
                <a:sym typeface="Nanum Gothic"/>
              </a:rPr>
              <a:t>주요기술</a:t>
            </a:r>
            <a:endParaRPr sz="3000" b="1" dirty="0">
              <a:cs typeface="Nanum Gothic"/>
              <a:sym typeface="Nanum Gothic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8F2957-1DF1-4DAC-8352-8801EBA27FA6}"/>
              </a:ext>
            </a:extLst>
          </p:cNvPr>
          <p:cNvSpPr/>
          <p:nvPr/>
        </p:nvSpPr>
        <p:spPr>
          <a:xfrm>
            <a:off x="408924" y="278610"/>
            <a:ext cx="540000" cy="36000"/>
          </a:xfrm>
          <a:prstGeom prst="rect">
            <a:avLst/>
          </a:prstGeom>
          <a:solidFill>
            <a:srgbClr val="55C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1801</TotalTime>
  <Words>2063</Words>
  <Application>Microsoft Office PowerPoint</Application>
  <PresentationFormat>화면 슬라이드 쇼(16:9)</PresentationFormat>
  <Paragraphs>300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에스코어 드림 7 ExtraBold</vt:lpstr>
      <vt:lpstr>에스코어 드림 3 Light</vt:lpstr>
      <vt:lpstr>에스코어 드림 4 Regular</vt:lpstr>
      <vt:lpstr>타이포_쌍문동 B</vt:lpstr>
      <vt:lpstr>Arial</vt:lpstr>
      <vt:lpstr>Simple Light</vt:lpstr>
      <vt:lpstr>PowerPoint 프레젠테이션</vt:lpstr>
      <vt:lpstr>목차</vt:lpstr>
      <vt:lpstr>사전조사</vt:lpstr>
      <vt:lpstr>PowerPoint 프레젠테이션</vt:lpstr>
      <vt:lpstr>PowerPoint 프레젠테이션</vt:lpstr>
      <vt:lpstr>개발일정 </vt:lpstr>
      <vt:lpstr>PowerPoint 프레젠테이션</vt:lpstr>
      <vt:lpstr>역할분배</vt:lpstr>
      <vt:lpstr>주요기술</vt:lpstr>
      <vt:lpstr>시스템 아키텍처 </vt:lpstr>
      <vt:lpstr>요구사항 명세서 </vt:lpstr>
      <vt:lpstr>PowerPoint 프레젠테이션</vt:lpstr>
      <vt:lpstr>DB 설계</vt:lpstr>
      <vt:lpstr>PowerPoint 프레젠테이션</vt:lpstr>
      <vt:lpstr>테이블 명세서 (USER_TABLE)</vt:lpstr>
      <vt:lpstr>화면 구성 설계</vt:lpstr>
      <vt:lpstr>화면 구성 설계</vt:lpstr>
      <vt:lpstr>화면 구성 설계</vt:lpstr>
      <vt:lpstr>화면 구성 설계</vt:lpstr>
      <vt:lpstr>화면 구성 설계</vt:lpstr>
      <vt:lpstr>화면 구성 설계</vt:lpstr>
      <vt:lpstr>화면 구성 설계</vt:lpstr>
      <vt:lpstr>화면 구성 설계</vt:lpstr>
      <vt:lpstr>화면 구성 설계</vt:lpstr>
      <vt:lpstr>화면 구성 설계</vt:lpstr>
      <vt:lpstr>배포 환경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Com4Rang</dc:creator>
  <cp:lastModifiedBy>강하종</cp:lastModifiedBy>
  <cp:revision>83</cp:revision>
  <dcterms:modified xsi:type="dcterms:W3CDTF">2022-03-25T04:26:54Z</dcterms:modified>
</cp:coreProperties>
</file>